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rels" ContentType="application/vnd.openxmlformats-package.relationships+xml"/>
  <Override PartName="/ppt/slides/slide14.xml" ContentType="application/vnd.openxmlformats-officedocument.presentationml.slide+xml"/>
  <Override PartName="/ppt/slideMasters/slideMaster2.xml" ContentType="application/vnd.openxmlformats-officedocument.presentationml.slideMaster+xml"/>
  <Override PartName="/ppt/notesSlides/notesSlide16.xml" ContentType="application/vnd.openxmlformats-officedocument.presentationml.notesSlide+xml"/>
  <Default Extension="xml" ContentType="application/xml"/>
  <Override PartName="/ppt/tableStyles.xml" ContentType="application/vnd.openxmlformats-officedocument.presentationml.tableStyles+xml"/>
  <Override PartName="/ppt/notesSlides/notesSlide31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27.xml" ContentType="application/vnd.openxmlformats-officedocument.presentationml.slide+xml"/>
  <Override PartName="/ppt/notesSlides/notesSlide29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notesSlides/notesSlide8.xml" ContentType="application/vnd.openxmlformats-officedocument.presentationml.notesSlide+xml"/>
  <Default Extension="png" ContentType="image/png"/>
  <Override PartName="/ppt/slideLayouts/slideLayout4.xml" ContentType="application/vnd.openxmlformats-officedocument.presentationml.slideLayout+xml"/>
  <Override PartName="/ppt/slides/slide12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26.xml" ContentType="application/vnd.openxmlformats-officedocument.presentationml.slide+xml"/>
  <Override PartName="/ppt/notesSlides/notesSlide28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27.xml" ContentType="application/vnd.openxmlformats-officedocument.presentationml.notes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20.xml" ContentType="application/vnd.openxmlformats-officedocument.presentationml.notes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notesSlides/notesSlide4.xml" ContentType="application/vnd.openxmlformats-officedocument.presentationml.notesSlide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s/slide24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26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notesSlides/notesSlide18.xml" ContentType="application/vnd.openxmlformats-officedocument.presentationml.notesSlide+xml"/>
  <Default Extension="jpeg" ContentType="image/jpeg"/>
  <Override PartName="/ppt/viewProps.xml" ContentType="application/vnd.openxmlformats-officedocument.presentationml.viewProps+xml"/>
  <Override PartName="/ppt/notesSlides/notesSlide11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23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Default Extension="tiff" ContentType="image/tiff"/>
  <Override PartName="/ppt/notesSlides/notesSlide17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Default Extension="gif" ContentType="image/gif"/>
  <Override PartName="/ppt/notesSlides/notesSlide24.xml" ContentType="application/vnd.openxmlformats-officedocument.presentationml.notesSlide+xml"/>
  <Override PartName="/ppt/slides/slide6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  <p:sldMasterId id="2147483661" r:id="rId2"/>
  </p:sldMasterIdLst>
  <p:notesMasterIdLst>
    <p:notesMasterId r:id="rId35"/>
  </p:notesMasterIdLst>
  <p:sldIdLst>
    <p:sldId id="270" r:id="rId3"/>
    <p:sldId id="276" r:id="rId4"/>
    <p:sldId id="274" r:id="rId5"/>
    <p:sldId id="275" r:id="rId6"/>
    <p:sldId id="309" r:id="rId7"/>
    <p:sldId id="277" r:id="rId8"/>
    <p:sldId id="279" r:id="rId9"/>
    <p:sldId id="278" r:id="rId10"/>
    <p:sldId id="280" r:id="rId11"/>
    <p:sldId id="305" r:id="rId12"/>
    <p:sldId id="308" r:id="rId13"/>
    <p:sldId id="281" r:id="rId14"/>
    <p:sldId id="282" r:id="rId15"/>
    <p:sldId id="306" r:id="rId16"/>
    <p:sldId id="283" r:id="rId17"/>
    <p:sldId id="290" r:id="rId18"/>
    <p:sldId id="291" r:id="rId19"/>
    <p:sldId id="292" r:id="rId20"/>
    <p:sldId id="293" r:id="rId21"/>
    <p:sldId id="294" r:id="rId22"/>
    <p:sldId id="295" r:id="rId23"/>
    <p:sldId id="296" r:id="rId24"/>
    <p:sldId id="297" r:id="rId25"/>
    <p:sldId id="298" r:id="rId26"/>
    <p:sldId id="299" r:id="rId27"/>
    <p:sldId id="300" r:id="rId28"/>
    <p:sldId id="301" r:id="rId29"/>
    <p:sldId id="310" r:id="rId30"/>
    <p:sldId id="302" r:id="rId31"/>
    <p:sldId id="303" r:id="rId32"/>
    <p:sldId id="304" r:id="rId33"/>
    <p:sldId id="307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EDEBF0"/>
    <a:srgbClr val="EBEBEB"/>
    <a:srgbClr val="7F4890"/>
    <a:srgbClr val="8E51A2"/>
    <a:srgbClr val="724081"/>
    <a:srgbClr val="C0A9DB"/>
    <a:srgbClr val="F9F9F9"/>
    <a:srgbClr val="FFFDD3"/>
    <a:srgbClr val="047AA9"/>
    <a:srgbClr val="E6EEC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1950" autoAdjust="0"/>
    <p:restoredTop sz="96818" autoAdjust="0"/>
  </p:normalViewPr>
  <p:slideViewPr>
    <p:cSldViewPr snapToGrid="0" snapToObjects="1">
      <p:cViewPr>
        <p:scale>
          <a:sx n="100" d="100"/>
          <a:sy n="100" d="100"/>
        </p:scale>
        <p:origin x="-1304" y="-408"/>
      </p:cViewPr>
      <p:guideLst>
        <p:guide orient="horz" pos="912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notesMaster" Target="notesMasters/notes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4566BC-0BF9-0247-ABAE-67262B37C724}" type="datetimeFigureOut">
              <a:rPr lang="en-US" smtClean="0"/>
              <a:pPr/>
              <a:t>7/16/11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B6413A-FEC8-6244-8C3E-7618D4224A0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62A85-621A-4417-B439-46E727A4ACED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62A85-621A-4417-B439-46E727A4ACED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62A85-621A-4417-B439-46E727A4ACED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62A85-621A-4417-B439-46E727A4ACED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62A85-621A-4417-B439-46E727A4ACED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62A85-621A-4417-B439-46E727A4ACED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62A85-621A-4417-B439-46E727A4ACED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62A85-621A-4417-B439-46E727A4ACED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62A85-621A-4417-B439-46E727A4ACED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62A85-621A-4417-B439-46E727A4ACED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62A85-621A-4417-B439-46E727A4ACED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62A85-621A-4417-B439-46E727A4ACED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62A85-621A-4417-B439-46E727A4ACED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62A85-621A-4417-B439-46E727A4ACED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62A85-621A-4417-B439-46E727A4ACED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62A85-621A-4417-B439-46E727A4ACED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62A85-621A-4417-B439-46E727A4ACED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62A85-621A-4417-B439-46E727A4ACED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62A85-621A-4417-B439-46E727A4ACED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62A85-621A-4417-B439-46E727A4ACED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62A85-621A-4417-B439-46E727A4ACED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62A85-621A-4417-B439-46E727A4ACED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62A85-621A-4417-B439-46E727A4ACED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62A85-621A-4417-B439-46E727A4ACED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62A85-621A-4417-B439-46E727A4ACED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62A85-621A-4417-B439-46E727A4ACED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62A85-621A-4417-B439-46E727A4ACED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62A85-621A-4417-B439-46E727A4ACE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62A85-621A-4417-B439-46E727A4ACED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62A85-621A-4417-B439-46E727A4ACED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62A85-621A-4417-B439-46E727A4ACED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062A85-621A-4417-B439-46E727A4ACED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76915-B750-414F-9BA9-413E763CE0FC}" type="datetimeFigureOut">
              <a:rPr lang="en-US" smtClean="0"/>
              <a:pPr/>
              <a:t>7/16/11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902C5-C029-E94F-BE8D-3C04C082F4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76915-B750-414F-9BA9-413E763CE0FC}" type="datetimeFigureOut">
              <a:rPr lang="en-US" smtClean="0"/>
              <a:pPr/>
              <a:t>7/16/11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902C5-C029-E94F-BE8D-3C04C082F4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76915-B750-414F-9BA9-413E763CE0FC}" type="datetimeFigureOut">
              <a:rPr lang="en-US" smtClean="0"/>
              <a:pPr/>
              <a:t>7/16/11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902C5-C029-E94F-BE8D-3C04C082F4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470020" y="261468"/>
            <a:ext cx="8204080" cy="457200"/>
          </a:xfrm>
          <a:prstGeom prst="rect">
            <a:avLst/>
          </a:prstGeom>
        </p:spPr>
        <p:txBody>
          <a:bodyPr wrap="square" lIns="0" tIns="45720" rIns="0" bIns="45720" anchor="ctr">
            <a:noAutofit/>
          </a:bodyPr>
          <a:lstStyle>
            <a:lvl1pPr algn="r">
              <a:defRPr sz="3200" spc="0">
                <a:solidFill>
                  <a:srgbClr val="7B0099"/>
                </a:solidFill>
                <a:latin typeface="+mj-lt"/>
                <a:ea typeface="Verdana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470020" y="794868"/>
            <a:ext cx="8204080" cy="546253"/>
          </a:xfrm>
          <a:prstGeom prst="rect">
            <a:avLst/>
          </a:prstGeom>
        </p:spPr>
        <p:txBody>
          <a:bodyPr wrap="square" lIns="0" tIns="45720" rIns="0" bIns="45720" rtlCol="0" anchor="ctr">
            <a:noAutofit/>
          </a:bodyPr>
          <a:lstStyle>
            <a:lvl1pPr marL="0" indent="0" algn="r" defTabSz="914400" rtl="0" eaLnBrk="1" latinLnBrk="0" hangingPunct="1">
              <a:spcBef>
                <a:spcPct val="0"/>
              </a:spcBef>
              <a:buNone/>
              <a:defRPr lang="en-US" sz="2400" b="0" kern="1200" spc="0" dirty="0" smtClean="0">
                <a:solidFill>
                  <a:schemeClr val="tx1"/>
                </a:solidFill>
                <a:latin typeface="+mj-lt"/>
                <a:ea typeface="Verdana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469983" y="1341120"/>
            <a:ext cx="8204080" cy="548640"/>
          </a:xfrm>
          <a:prstGeom prst="rect">
            <a:avLst/>
          </a:prstGeom>
        </p:spPr>
        <p:txBody>
          <a:bodyPr wrap="square" lIns="0" tIns="45720" rIns="0" bIns="45720" rtlCol="0" anchor="ctr">
            <a:noAutofit/>
          </a:bodyPr>
          <a:lstStyle>
            <a:lvl1pPr marL="0" indent="0" algn="r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lang="en-US" sz="2400" b="0" kern="1200" spc="0" smtClean="0">
                <a:solidFill>
                  <a:schemeClr val="tx1"/>
                </a:solidFill>
                <a:latin typeface="+mj-lt"/>
                <a:ea typeface="Verdana" pitchFamily="34" charset="0"/>
                <a:cs typeface="Arial" pitchFamily="34" charset="0"/>
              </a:defRPr>
            </a:lvl1pPr>
            <a:lvl2pPr marL="0" indent="0"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lang="en-US" sz="3200" kern="1200" smtClean="0">
                <a:solidFill>
                  <a:schemeClr val="tx1"/>
                </a:solidFill>
                <a:latin typeface="+mn-lt"/>
                <a:ea typeface="+mj-ea"/>
                <a:cs typeface="Arial" pitchFamily="34" charset="0"/>
              </a:defRPr>
            </a:lvl2pPr>
            <a:lvl3pPr marL="0" indent="0"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lang="en-US" sz="3200" kern="1200" smtClean="0">
                <a:solidFill>
                  <a:schemeClr val="tx1"/>
                </a:solidFill>
                <a:latin typeface="+mn-lt"/>
                <a:ea typeface="+mj-ea"/>
                <a:cs typeface="Arial" pitchFamily="34" charset="0"/>
              </a:defRPr>
            </a:lvl3pPr>
            <a:lvl4pPr marL="0" indent="0"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lang="en-US" sz="3200" kern="1200" smtClean="0">
                <a:solidFill>
                  <a:schemeClr val="tx1"/>
                </a:solidFill>
                <a:latin typeface="+mn-lt"/>
                <a:ea typeface="+mj-ea"/>
                <a:cs typeface="Arial" pitchFamily="34" charset="0"/>
              </a:defRPr>
            </a:lvl4pPr>
            <a:lvl5pPr marL="0" indent="0"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lang="en-US" sz="3200" kern="1200" dirty="0" smtClean="0">
                <a:solidFill>
                  <a:schemeClr val="tx1"/>
                </a:solidFill>
                <a:latin typeface="+mn-lt"/>
                <a:ea typeface="+mj-ea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76915-B750-414F-9BA9-413E763CE0FC}" type="datetimeFigureOut">
              <a:rPr lang="en-US" smtClean="0"/>
              <a:pPr/>
              <a:t>7/16/11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902C5-C029-E94F-BE8D-3C04C082F4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76915-B750-414F-9BA9-413E763CE0FC}" type="datetimeFigureOut">
              <a:rPr lang="en-US" smtClean="0"/>
              <a:pPr/>
              <a:t>7/16/11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902C5-C029-E94F-BE8D-3C04C082F4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76915-B750-414F-9BA9-413E763CE0FC}" type="datetimeFigureOut">
              <a:rPr lang="en-US" smtClean="0"/>
              <a:pPr/>
              <a:t>7/16/11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902C5-C029-E94F-BE8D-3C04C082F4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76915-B750-414F-9BA9-413E763CE0FC}" type="datetimeFigureOut">
              <a:rPr lang="en-US" smtClean="0"/>
              <a:pPr/>
              <a:t>7/16/11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902C5-C029-E94F-BE8D-3C04C082F4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76915-B750-414F-9BA9-413E763CE0FC}" type="datetimeFigureOut">
              <a:rPr lang="en-US" smtClean="0"/>
              <a:pPr/>
              <a:t>7/16/11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902C5-C029-E94F-BE8D-3C04C082F4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76915-B750-414F-9BA9-413E763CE0FC}" type="datetimeFigureOut">
              <a:rPr lang="en-US" smtClean="0"/>
              <a:pPr/>
              <a:t>7/16/11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902C5-C029-E94F-BE8D-3C04C082F4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76915-B750-414F-9BA9-413E763CE0FC}" type="datetimeFigureOut">
              <a:rPr lang="en-US" smtClean="0"/>
              <a:pPr/>
              <a:t>7/16/11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902C5-C029-E94F-BE8D-3C04C082F4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76915-B750-414F-9BA9-413E763CE0FC}" type="datetimeFigureOut">
              <a:rPr lang="en-US" smtClean="0"/>
              <a:pPr/>
              <a:t>7/16/11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902C5-C029-E94F-BE8D-3C04C082F4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C76915-B750-414F-9BA9-413E763CE0FC}" type="datetimeFigureOut">
              <a:rPr lang="en-US" smtClean="0"/>
              <a:pPr/>
              <a:t>7/16/11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C902C5-C029-E94F-BE8D-3C04C082F42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78565" y="0"/>
            <a:ext cx="8208236" cy="771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182880" rIns="91440" bIns="9144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28" name="Text Placeholder 27"/>
          <p:cNvSpPr>
            <a:spLocks noGrp="1"/>
          </p:cNvSpPr>
          <p:nvPr>
            <p:ph type="body" idx="1"/>
          </p:nvPr>
        </p:nvSpPr>
        <p:spPr>
          <a:xfrm>
            <a:off x="478567" y="1004888"/>
            <a:ext cx="8208235" cy="5170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/>
          <a:srcRect r="12203" b="12625"/>
          <a:stretch>
            <a:fillRect/>
          </a:stretch>
        </p:blipFill>
        <p:spPr>
          <a:xfrm>
            <a:off x="8351404" y="6175226"/>
            <a:ext cx="792597" cy="6827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Date Placeholder 24"/>
          <p:cNvSpPr>
            <a:spLocks noGrp="1"/>
          </p:cNvSpPr>
          <p:nvPr>
            <p:ph type="dt" sz="half" idx="2"/>
          </p:nvPr>
        </p:nvSpPr>
        <p:spPr>
          <a:xfrm>
            <a:off x="4819932" y="6492874"/>
            <a:ext cx="3324430" cy="3651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tx1"/>
                </a:solidFill>
                <a:latin typeface="+mn-lt"/>
              </a:defRPr>
            </a:lvl1pPr>
          </a:lstStyle>
          <a:p>
            <a:pPr defTabSz="914400"/>
            <a:fld id="{A02855AF-4ABC-E347-A261-ECBFB1767D70}" type="datetime1">
              <a:rPr lang="en-US" smtClean="0">
                <a:solidFill>
                  <a:prstClr val="black"/>
                </a:solidFill>
              </a:rPr>
              <a:pPr defTabSz="914400"/>
              <a:t>7/16/11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Footer Placeholder 25"/>
          <p:cNvSpPr>
            <a:spLocks noGrp="1"/>
          </p:cNvSpPr>
          <p:nvPr>
            <p:ph type="ftr" sz="quarter" idx="3"/>
          </p:nvPr>
        </p:nvSpPr>
        <p:spPr>
          <a:xfrm>
            <a:off x="478568" y="6492874"/>
            <a:ext cx="3845501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1"/>
                </a:solidFill>
                <a:latin typeface="+mn-lt"/>
              </a:defRPr>
            </a:lvl1pPr>
          </a:lstStyle>
          <a:p>
            <a:pPr defTabSz="914400"/>
            <a:r>
              <a:rPr lang="en-US" smtClean="0">
                <a:solidFill>
                  <a:prstClr val="black"/>
                </a:solidFill>
              </a:rPr>
              <a:t>Yahoo! Presentation, Confidential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Slide Number Placeholder 26"/>
          <p:cNvSpPr>
            <a:spLocks noGrp="1"/>
          </p:cNvSpPr>
          <p:nvPr>
            <p:ph type="sldNum" sz="quarter" idx="4"/>
          </p:nvPr>
        </p:nvSpPr>
        <p:spPr>
          <a:xfrm>
            <a:off x="4324069" y="6492874"/>
            <a:ext cx="495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tx1"/>
                </a:solidFill>
                <a:latin typeface="+mn-lt"/>
              </a:defRPr>
            </a:lvl1pPr>
          </a:lstStyle>
          <a:p>
            <a:pPr defTabSz="914400"/>
            <a:fld id="{99921478-9A63-450E-8942-C240FE31B1C1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rgbClr val="7B0099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7B0099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7B0099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7B0099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7B0099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7030A0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7030A0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7030A0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7030A0"/>
          </a:solidFill>
          <a:latin typeface="Calibri" pitchFamily="34" charset="0"/>
        </a:defRPr>
      </a:lvl9pPr>
    </p:titleStyle>
    <p:bodyStyle>
      <a:lvl1pPr marL="233363" indent="-233363" algn="l" rtl="0" eaLnBrk="1" fontAlgn="base" hangingPunct="1">
        <a:spcBef>
          <a:spcPts val="0"/>
        </a:spcBef>
        <a:spcAft>
          <a:spcPts val="600"/>
        </a:spcAft>
        <a:buClrTx/>
        <a:buFont typeface="Wingdings" pitchFamily="2" charset="2"/>
        <a:buChar char="§"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3838" algn="l" rtl="0" eaLnBrk="1" fontAlgn="base" hangingPunct="1">
        <a:spcBef>
          <a:spcPts val="0"/>
        </a:spcBef>
        <a:spcAft>
          <a:spcPts val="600"/>
        </a:spcAft>
        <a:buClrTx/>
        <a:buSzPct val="80000"/>
        <a:buFont typeface="Calibri" pitchFamily="34" charset="0"/>
        <a:buChar char="›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90563" indent="-233363" algn="l" rtl="0" eaLnBrk="1" fontAlgn="base" hangingPunct="1">
        <a:spcBef>
          <a:spcPts val="0"/>
        </a:spcBef>
        <a:spcAft>
          <a:spcPts val="600"/>
        </a:spcAft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3838" algn="l" rtl="0" eaLnBrk="1" fontAlgn="base" hangingPunct="1">
        <a:spcBef>
          <a:spcPts val="0"/>
        </a:spcBef>
        <a:spcAft>
          <a:spcPts val="600"/>
        </a:spcAft>
        <a:buClrTx/>
        <a:buFont typeface="Calibri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47763" indent="-233363" algn="l" rtl="0" eaLnBrk="1" fontAlgn="base" hangingPunct="1">
        <a:spcBef>
          <a:spcPts val="0"/>
        </a:spcBef>
        <a:spcAft>
          <a:spcPts val="600"/>
        </a:spcAft>
        <a:buClrTx/>
        <a:buFont typeface="Wingdings" pitchFamily="2" charset="2"/>
        <a:buChar char="§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tif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9.gif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9.gif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9.gi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9.gi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9.gif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9.gif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9.gi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9.gi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9.gif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9.gi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9.gif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9.gi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9.gi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9.gi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9.gif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9.gi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9.gi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9.gif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9.gi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9.gi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9.gi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9.gi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5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hyperlink" Target="http://www.google.co.in/imgres?imgurl=http://www.clker.com/cliparts/a/0/3/4/12140852111836069414computer%20user%20outline.svg.hi.png&amp;imgrefurl=http://www.clker.com/clipart-computer-user-outline.html&amp;usg=__JNTiIndVJhq7b6i0tuJO9RPsAfY=&amp;h=595&amp;w=390&amp;sz=22&amp;hl=en&amp;start=3&amp;zoom=1&amp;um=1&amp;itbs=1&amp;tbnid=D2xQnL5t90EX3M:&amp;tbnh=135&amp;tbnw=88&amp;prev=/images?q=user&amp;um=1&amp;hl=en&amp;sa=X&amp;rls=com.microsoft:en-us&amp;tbs=isch:1,itp:lineart" TargetMode="External"/><Relationship Id="rId5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gi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9.gi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9.gi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9.gi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alphaModFix/>
            <a:lum bright="-19000" contrast="15000"/>
          </a:blip>
          <a:srcRect r="5993" b="11869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 rot="20767203">
            <a:off x="936557" y="5219987"/>
            <a:ext cx="3429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rgbClr val="FF0000"/>
                </a:solidFill>
                <a:latin typeface="Lucida Sans"/>
                <a:cs typeface="Lucida Sans"/>
              </a:rPr>
              <a:t>Learnings</a:t>
            </a:r>
            <a:endParaRPr lang="en-US" sz="1600" b="1" i="1" dirty="0">
              <a:solidFill>
                <a:srgbClr val="FF0000"/>
              </a:solidFill>
              <a:latin typeface="Lucida Sans"/>
              <a:cs typeface="Lucida Sans"/>
            </a:endParaRPr>
          </a:p>
        </p:txBody>
      </p:sp>
      <p:sp>
        <p:nvSpPr>
          <p:cNvPr id="16" name="TextBox 15"/>
          <p:cNvSpPr txBox="1"/>
          <p:nvPr/>
        </p:nvSpPr>
        <p:spPr>
          <a:xfrm rot="20598851">
            <a:off x="1873394" y="5747411"/>
            <a:ext cx="3429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rgbClr val="FF0000"/>
                </a:solidFill>
                <a:latin typeface="Lucida Sans"/>
                <a:cs typeface="Lucida Sans"/>
              </a:rPr>
              <a:t>Design Solutions</a:t>
            </a:r>
            <a:endParaRPr lang="en-US" sz="1600" b="1" i="1" dirty="0">
              <a:solidFill>
                <a:srgbClr val="FF0000"/>
              </a:solidFill>
              <a:latin typeface="Lucida Sans"/>
              <a:cs typeface="Lucida San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clrChange>
              <a:clrFrom>
                <a:srgbClr val="000400"/>
              </a:clrFrom>
              <a:clrTo>
                <a:srgbClr val="000400">
                  <a:alpha val="0"/>
                </a:srgbClr>
              </a:clrTo>
            </a:clrChange>
          </a:blip>
          <a:srcRect l="13093" t="24400" b="24140"/>
          <a:stretch>
            <a:fillRect/>
          </a:stretch>
        </p:blipFill>
        <p:spPr>
          <a:xfrm>
            <a:off x="0" y="2131079"/>
            <a:ext cx="6515100" cy="63752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clrChange>
              <a:clrFrom>
                <a:srgbClr val="000400"/>
              </a:clrFrom>
              <a:clrTo>
                <a:srgbClr val="000400">
                  <a:alpha val="0"/>
                </a:srgbClr>
              </a:clrTo>
            </a:clrChange>
          </a:blip>
          <a:srcRect l="13841" t="21528" b="20063"/>
          <a:stretch>
            <a:fillRect/>
          </a:stretch>
        </p:blipFill>
        <p:spPr>
          <a:xfrm flipV="1">
            <a:off x="0" y="1498600"/>
            <a:ext cx="3873501" cy="6223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 rot="20767203">
            <a:off x="92148" y="4634353"/>
            <a:ext cx="342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rgbClr val="FF0000"/>
                </a:solidFill>
                <a:latin typeface="Lucida Sans"/>
                <a:cs typeface="Lucida Sans"/>
              </a:rPr>
              <a:t>Challenges</a:t>
            </a:r>
            <a:endParaRPr lang="en-US" sz="1400" b="1" i="1" dirty="0">
              <a:solidFill>
                <a:srgbClr val="FF0000"/>
              </a:solidFill>
              <a:latin typeface="Lucida Sans"/>
              <a:cs typeface="Lucida San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26492" y="6201779"/>
            <a:ext cx="215240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 smtClean="0">
                <a:solidFill>
                  <a:srgbClr val="FFFFFF"/>
                </a:solidFill>
                <a:effectLst>
                  <a:glow rad="228600">
                    <a:schemeClr val="accent2">
                      <a:alpha val="75000"/>
                    </a:schemeClr>
                  </a:glow>
                  <a:outerShdw blurRad="50800" dist="38100" dir="13500000" algn="tl">
                    <a:srgbClr val="000000">
                      <a:alpha val="43000"/>
                    </a:srgbClr>
                  </a:outerShdw>
                </a:effectLst>
              </a:rPr>
              <a:t>Ashutosh Kumar</a:t>
            </a:r>
            <a:endParaRPr lang="en-US" sz="2300" dirty="0">
              <a:solidFill>
                <a:srgbClr val="FFFFFF"/>
              </a:solidFill>
              <a:effectLst>
                <a:glow rad="228600">
                  <a:schemeClr val="accent2">
                    <a:alpha val="75000"/>
                  </a:schemeClr>
                </a:glow>
                <a:outerShdw blurRad="50800" dist="38100" dir="13500000" algn="tl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3400" y="2128222"/>
            <a:ext cx="4745406" cy="4470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68300" y="1643101"/>
            <a:ext cx="2743200" cy="4470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65102" y="1597679"/>
            <a:ext cx="331469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rgbClr val="660066"/>
                </a:solidFill>
                <a:latin typeface="Candara"/>
                <a:cs typeface="Candara"/>
              </a:rPr>
              <a:t>User Experience for</a:t>
            </a:r>
            <a:endParaRPr lang="en-US" sz="2600" dirty="0">
              <a:solidFill>
                <a:srgbClr val="660066"/>
              </a:solidFill>
              <a:latin typeface="Candara"/>
              <a:cs typeface="Candar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2402" y="2070100"/>
            <a:ext cx="9753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660066"/>
                </a:solidFill>
                <a:latin typeface="Trebuchet MS"/>
                <a:cs typeface="Trebuchet MS"/>
              </a:rPr>
              <a:t>Large-scale Web-Applications</a:t>
            </a:r>
            <a:endParaRPr lang="en-US" sz="3200" b="1" dirty="0">
              <a:solidFill>
                <a:srgbClr val="660066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4" y="0"/>
            <a:ext cx="9135611" cy="6858000"/>
          </a:xfrm>
          <a:prstGeom prst="rect">
            <a:avLst/>
          </a:prstGeom>
        </p:spPr>
      </p:pic>
      <p:pic>
        <p:nvPicPr>
          <p:cNvPr id="18" name="Picture 17" descr="spot.gi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555" t="32553" r="31778" b="29149"/>
          <a:stretch>
            <a:fillRect/>
          </a:stretch>
        </p:blipFill>
        <p:spPr>
          <a:xfrm>
            <a:off x="533400" y="292100"/>
            <a:ext cx="1652693" cy="15494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32559" y="584200"/>
            <a:ext cx="984633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100" dirty="0" smtClean="0">
                <a:solidFill>
                  <a:schemeClr val="bg1"/>
                </a:solidFill>
                <a:latin typeface="Arial"/>
                <a:cs typeface="Arial"/>
              </a:rPr>
              <a:t>S1</a:t>
            </a:r>
            <a:endParaRPr lang="en-US" sz="5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97193" y="658456"/>
            <a:ext cx="7042612" cy="67710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800" dirty="0" smtClean="0">
                <a:solidFill>
                  <a:srgbClr val="7F4890"/>
                </a:solidFill>
                <a:latin typeface="Trebuchet MS"/>
                <a:cs typeface="Trebuchet MS"/>
              </a:rPr>
              <a:t>Design the Eco-system…</a:t>
            </a:r>
            <a:endParaRPr lang="en-US" sz="3800" dirty="0">
              <a:solidFill>
                <a:srgbClr val="7F4890"/>
              </a:solidFill>
              <a:latin typeface="Trebuchet MS"/>
              <a:cs typeface="Trebuchet M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6992" y="1841500"/>
            <a:ext cx="6373708" cy="5005598"/>
          </a:xfrm>
          <a:prstGeom prst="rect">
            <a:avLst/>
          </a:prstGeom>
          <a:ln w="1270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4" y="0"/>
            <a:ext cx="9135611" cy="6858000"/>
          </a:xfrm>
          <a:prstGeom prst="rect">
            <a:avLst/>
          </a:prstGeom>
        </p:spPr>
      </p:pic>
      <p:pic>
        <p:nvPicPr>
          <p:cNvPr id="18" name="Picture 17" descr="spot.gi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555" t="32553" r="31778" b="29149"/>
          <a:stretch>
            <a:fillRect/>
          </a:stretch>
        </p:blipFill>
        <p:spPr>
          <a:xfrm>
            <a:off x="533400" y="292100"/>
            <a:ext cx="1652693" cy="15494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32559" y="584200"/>
            <a:ext cx="984633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100" dirty="0" smtClean="0">
                <a:solidFill>
                  <a:schemeClr val="bg1"/>
                </a:solidFill>
                <a:latin typeface="Arial"/>
                <a:cs typeface="Arial"/>
              </a:rPr>
              <a:t>S1</a:t>
            </a:r>
            <a:endParaRPr lang="en-US" sz="5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97193" y="658456"/>
            <a:ext cx="7042612" cy="67710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800" dirty="0" smtClean="0">
                <a:solidFill>
                  <a:srgbClr val="7F4890"/>
                </a:solidFill>
                <a:latin typeface="Trebuchet MS"/>
                <a:cs typeface="Trebuchet MS"/>
              </a:rPr>
              <a:t>Define your users…</a:t>
            </a:r>
            <a:endParaRPr lang="en-US" sz="3800" dirty="0">
              <a:solidFill>
                <a:srgbClr val="7F4890"/>
              </a:solidFill>
              <a:latin typeface="Trebuchet MS"/>
              <a:cs typeface="Trebuchet MS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86992" y="2078931"/>
            <a:ext cx="6373708" cy="4779069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C:\WINDOWS\Desktop\ajit_flash\ETHNIC.jpg"/>
          <p:cNvPicPr>
            <a:picLocks noChangeAspect="1" noChangeArrowheads="1"/>
          </p:cNvPicPr>
          <p:nvPr/>
        </p:nvPicPr>
        <p:blipFill>
          <a:blip r:embed="rId3"/>
          <a:srcRect l="7005" r="1031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854200" y="5829300"/>
            <a:ext cx="7042612" cy="67710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800" dirty="0" smtClean="0">
                <a:solidFill>
                  <a:schemeClr val="bg1"/>
                </a:solidFill>
                <a:effectLst>
                  <a:glow rad="228600">
                    <a:schemeClr val="accent1">
                      <a:alpha val="75000"/>
                    </a:schemeClr>
                  </a:glow>
                </a:effectLst>
                <a:latin typeface="Trebuchet MS"/>
                <a:cs typeface="Trebuchet MS"/>
              </a:rPr>
              <a:t>Designing for diverse users</a:t>
            </a:r>
            <a:endParaRPr lang="en-US" sz="3800" dirty="0">
              <a:solidFill>
                <a:schemeClr val="bg1"/>
              </a:solidFill>
              <a:effectLst>
                <a:glow rad="228600">
                  <a:schemeClr val="accent1">
                    <a:alpha val="75000"/>
                  </a:schemeClr>
                </a:glow>
              </a:effectLst>
              <a:latin typeface="Trebuchet MS"/>
              <a:cs typeface="Trebuchet MS"/>
            </a:endParaRPr>
          </a:p>
        </p:txBody>
      </p:sp>
      <p:pic>
        <p:nvPicPr>
          <p:cNvPr id="10" name="Picture 9" descr="spot.gi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555" t="32553" r="31778" b="29149"/>
          <a:stretch>
            <a:fillRect/>
          </a:stretch>
        </p:blipFill>
        <p:spPr>
          <a:xfrm>
            <a:off x="195866" y="5397500"/>
            <a:ext cx="1652693" cy="1549400"/>
          </a:xfrm>
          <a:prstGeom prst="rect">
            <a:avLst/>
          </a:prstGeom>
          <a:effectLst>
            <a:outerShdw blurRad="355600" dist="38100" dir="2700000">
              <a:srgbClr val="000000"/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444225" y="5689600"/>
            <a:ext cx="1037113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100" dirty="0" smtClean="0">
                <a:solidFill>
                  <a:schemeClr val="bg1"/>
                </a:solidFill>
                <a:latin typeface="Arial"/>
                <a:cs typeface="Arial"/>
              </a:rPr>
              <a:t>C2</a:t>
            </a:r>
            <a:endParaRPr lang="en-US" sz="51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4" y="0"/>
            <a:ext cx="9135611" cy="6858000"/>
          </a:xfrm>
          <a:prstGeom prst="rect">
            <a:avLst/>
          </a:prstGeom>
        </p:spPr>
      </p:pic>
      <p:pic>
        <p:nvPicPr>
          <p:cNvPr id="18" name="Picture 17" descr="spot.gi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555" t="32553" r="31778" b="29149"/>
          <a:stretch>
            <a:fillRect/>
          </a:stretch>
        </p:blipFill>
        <p:spPr>
          <a:xfrm>
            <a:off x="533400" y="292100"/>
            <a:ext cx="1652693" cy="15494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32559" y="584200"/>
            <a:ext cx="912141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100" dirty="0" smtClean="0">
                <a:solidFill>
                  <a:schemeClr val="bg1"/>
                </a:solidFill>
                <a:latin typeface="Arial"/>
                <a:cs typeface="Arial"/>
              </a:rPr>
              <a:t>L2</a:t>
            </a:r>
            <a:endParaRPr lang="en-US" sz="5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97193" y="658456"/>
            <a:ext cx="7042612" cy="67710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800" dirty="0" smtClean="0">
                <a:solidFill>
                  <a:srgbClr val="7F4890"/>
                </a:solidFill>
                <a:latin typeface="Trebuchet MS"/>
                <a:cs typeface="Trebuchet MS"/>
              </a:rPr>
              <a:t>Understanding User Needs…</a:t>
            </a:r>
            <a:endParaRPr lang="en-US" sz="3800" dirty="0">
              <a:solidFill>
                <a:srgbClr val="7F4890"/>
              </a:solidFill>
              <a:latin typeface="Trebuchet MS"/>
              <a:cs typeface="Trebuchet M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52892" y="2019300"/>
            <a:ext cx="567520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Identify typical user groups 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Write simple user stories (usage scenarios)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Document their KEY tasks (80% vs. 20%)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Optimize Task-flows (beyond current processes)</a:t>
            </a:r>
          </a:p>
          <a:p>
            <a:endParaRPr lang="en-US" sz="2000" b="1" dirty="0" smtClean="0"/>
          </a:p>
          <a:p>
            <a:endParaRPr lang="en-US" sz="2000" b="1" dirty="0" smtClean="0"/>
          </a:p>
          <a:p>
            <a:endParaRPr lang="en-US" sz="2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4" y="0"/>
            <a:ext cx="9135611" cy="6858000"/>
          </a:xfrm>
          <a:prstGeom prst="rect">
            <a:avLst/>
          </a:prstGeom>
        </p:spPr>
      </p:pic>
      <p:pic>
        <p:nvPicPr>
          <p:cNvPr id="18" name="Picture 17" descr="spot.gi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555" t="32553" r="31778" b="29149"/>
          <a:stretch>
            <a:fillRect/>
          </a:stretch>
        </p:blipFill>
        <p:spPr>
          <a:xfrm>
            <a:off x="533400" y="50800"/>
            <a:ext cx="1652693" cy="1549400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1957493" y="417156"/>
            <a:ext cx="7042612" cy="67710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800" dirty="0" smtClean="0">
                <a:solidFill>
                  <a:srgbClr val="7F4890"/>
                </a:solidFill>
                <a:latin typeface="Trebuchet MS"/>
                <a:cs typeface="Trebuchet MS"/>
              </a:rPr>
              <a:t>  Understand users…</a:t>
            </a:r>
            <a:endParaRPr lang="en-US" sz="3800" dirty="0">
              <a:solidFill>
                <a:srgbClr val="7F4890"/>
              </a:solidFill>
              <a:latin typeface="Trebuchet MS"/>
              <a:cs typeface="Trebuchet MS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832559" y="381000"/>
            <a:ext cx="984633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100" dirty="0" smtClean="0">
                <a:solidFill>
                  <a:schemeClr val="bg1"/>
                </a:solidFill>
                <a:latin typeface="Arial"/>
                <a:cs typeface="Arial"/>
              </a:rPr>
              <a:t>S2</a:t>
            </a:r>
            <a:endParaRPr lang="en-US" sz="5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8" name="AutoShape 15"/>
          <p:cNvSpPr>
            <a:spLocks noChangeArrowheads="1"/>
          </p:cNvSpPr>
          <p:nvPr/>
        </p:nvSpPr>
        <p:spPr bwMode="auto">
          <a:xfrm>
            <a:off x="292100" y="1258163"/>
            <a:ext cx="8585200" cy="5554662"/>
          </a:xfrm>
          <a:prstGeom prst="roundRect">
            <a:avLst>
              <a:gd name="adj" fmla="val 3431"/>
            </a:avLst>
          </a:prstGeom>
          <a:gradFill rotWithShape="1">
            <a:gsLst>
              <a:gs pos="0">
                <a:srgbClr val="8FB4FF">
                  <a:alpha val="48000"/>
                </a:srgbClr>
              </a:gs>
              <a:gs pos="100000">
                <a:schemeClr val="bg1"/>
              </a:gs>
            </a:gsLst>
            <a:lin ang="5400000" scaled="1"/>
          </a:gradFill>
          <a:ln w="3175">
            <a:solidFill>
              <a:srgbClr val="336699"/>
            </a:solidFill>
            <a:prstDash val="sysDot"/>
            <a:round/>
            <a:headEnd/>
            <a:tailEnd/>
          </a:ln>
        </p:spPr>
        <p:txBody>
          <a:bodyPr tIns="91440" bIns="9144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" name="Text Box 17"/>
          <p:cNvSpPr txBox="1">
            <a:spLocks noChangeArrowheads="1"/>
          </p:cNvSpPr>
          <p:nvPr/>
        </p:nvSpPr>
        <p:spPr bwMode="auto">
          <a:xfrm>
            <a:off x="2895600" y="1275625"/>
            <a:ext cx="5283200" cy="23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10000"/>
              </a:lnSpc>
              <a:spcBef>
                <a:spcPct val="15000"/>
              </a:spcBef>
            </a:pPr>
            <a:r>
              <a:rPr lang="en-US" sz="1400" b="0" dirty="0">
                <a:solidFill>
                  <a:srgbClr val="000099"/>
                </a:solidFill>
              </a:rPr>
              <a:t>52 years old</a:t>
            </a:r>
          </a:p>
          <a:p>
            <a:pPr>
              <a:lnSpc>
                <a:spcPct val="110000"/>
              </a:lnSpc>
              <a:spcBef>
                <a:spcPct val="15000"/>
              </a:spcBef>
            </a:pPr>
            <a:r>
              <a:rPr lang="en-US" sz="1400" b="0" dirty="0">
                <a:solidFill>
                  <a:srgbClr val="000099"/>
                </a:solidFill>
              </a:rPr>
              <a:t>On the job 25+ years</a:t>
            </a:r>
          </a:p>
          <a:p>
            <a:pPr>
              <a:lnSpc>
                <a:spcPct val="110000"/>
              </a:lnSpc>
              <a:spcBef>
                <a:spcPct val="15000"/>
              </a:spcBef>
            </a:pPr>
            <a:r>
              <a:rPr lang="en-US" sz="1400" b="0" dirty="0">
                <a:solidFill>
                  <a:srgbClr val="000099"/>
                </a:solidFill>
              </a:rPr>
              <a:t>Uses computer 1-2 times per week</a:t>
            </a:r>
          </a:p>
          <a:p>
            <a:pPr>
              <a:lnSpc>
                <a:spcPct val="110000"/>
              </a:lnSpc>
              <a:spcBef>
                <a:spcPct val="15000"/>
              </a:spcBef>
            </a:pPr>
            <a:endParaRPr lang="en-US" sz="1400" dirty="0">
              <a:solidFill>
                <a:srgbClr val="000099"/>
              </a:solidFill>
            </a:endParaRPr>
          </a:p>
          <a:p>
            <a:pPr>
              <a:lnSpc>
                <a:spcPct val="110000"/>
              </a:lnSpc>
              <a:spcBef>
                <a:spcPct val="15000"/>
              </a:spcBef>
            </a:pPr>
            <a:r>
              <a:rPr lang="en-US" sz="1400" dirty="0">
                <a:solidFill>
                  <a:srgbClr val="000099"/>
                </a:solidFill>
              </a:rPr>
              <a:t>Personality Traits:</a:t>
            </a:r>
            <a:r>
              <a:rPr lang="en-US" sz="1400" b="0" dirty="0">
                <a:solidFill>
                  <a:srgbClr val="000099"/>
                </a:solidFill>
              </a:rPr>
              <a:t> Professor in a PG college, about to retire in 2-3 years. Infrequently uses computer at home to communicate with sons settled in</a:t>
            </a:r>
            <a:r>
              <a:rPr lang="en-US" sz="1400" b="0" dirty="0" smtClean="0">
                <a:solidFill>
                  <a:srgbClr val="000099"/>
                </a:solidFill>
              </a:rPr>
              <a:t> different cities. </a:t>
            </a:r>
            <a:r>
              <a:rPr lang="en-US" sz="1400" b="0" dirty="0">
                <a:solidFill>
                  <a:srgbClr val="000099"/>
                </a:solidFill>
              </a:rPr>
              <a:t>Key decision maker in extended family vacations to spend quality time in leisure as well as pilgrimage locations.</a:t>
            </a:r>
          </a:p>
        </p:txBody>
      </p:sp>
      <p:sp>
        <p:nvSpPr>
          <p:cNvPr id="111" name="AutoShape 18"/>
          <p:cNvSpPr>
            <a:spLocks noChangeArrowheads="1"/>
          </p:cNvSpPr>
          <p:nvPr/>
        </p:nvSpPr>
        <p:spPr bwMode="auto">
          <a:xfrm>
            <a:off x="4673600" y="4285525"/>
            <a:ext cx="4127500" cy="292100"/>
          </a:xfrm>
          <a:prstGeom prst="flowChartAlternateProcess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0000" tIns="46800" rIns="90000" bIns="46800" anchor="ctr">
            <a:prstTxWarp prst="textNoShape">
              <a:avLst/>
            </a:prstTxWarp>
          </a:bodyPr>
          <a:lstStyle/>
          <a:p>
            <a:r>
              <a:rPr lang="en-US" sz="1400">
                <a:solidFill>
                  <a:srgbClr val="000099"/>
                </a:solidFill>
              </a:rPr>
              <a:t>Things I want to do </a:t>
            </a:r>
          </a:p>
        </p:txBody>
      </p:sp>
      <p:sp>
        <p:nvSpPr>
          <p:cNvPr id="112" name="AutoShape 19"/>
          <p:cNvSpPr>
            <a:spLocks noChangeArrowheads="1"/>
          </p:cNvSpPr>
          <p:nvPr/>
        </p:nvSpPr>
        <p:spPr bwMode="auto">
          <a:xfrm>
            <a:off x="406400" y="4285525"/>
            <a:ext cx="3962400" cy="292100"/>
          </a:xfrm>
          <a:prstGeom prst="flowChartAlternateProcess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0000" tIns="46800" rIns="90000" bIns="46800" anchor="ctr">
            <a:prstTxWarp prst="textNoShape">
              <a:avLst/>
            </a:prstTxWarp>
          </a:bodyPr>
          <a:lstStyle/>
          <a:p>
            <a:r>
              <a:rPr lang="en-US" sz="1400">
                <a:solidFill>
                  <a:srgbClr val="000099"/>
                </a:solidFill>
              </a:rPr>
              <a:t>Things I need to know</a:t>
            </a:r>
          </a:p>
        </p:txBody>
      </p:sp>
      <p:sp>
        <p:nvSpPr>
          <p:cNvPr id="113" name="Rectangle 20"/>
          <p:cNvSpPr>
            <a:spLocks noChangeArrowheads="1"/>
          </p:cNvSpPr>
          <p:nvPr/>
        </p:nvSpPr>
        <p:spPr bwMode="auto">
          <a:xfrm>
            <a:off x="406400" y="4734788"/>
            <a:ext cx="3894138" cy="178510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marL="114300" indent="-114300">
              <a:buFont typeface="Wingdings" charset="2"/>
              <a:buChar char="§"/>
            </a:pPr>
            <a:r>
              <a:rPr lang="en-US" sz="1400" b="0" dirty="0">
                <a:solidFill>
                  <a:srgbClr val="1F497D"/>
                </a:solidFill>
              </a:rPr>
              <a:t>Railways tour packages</a:t>
            </a:r>
          </a:p>
          <a:p>
            <a:pPr marL="114300" indent="-114300">
              <a:buFont typeface="Wingdings" charset="2"/>
              <a:buChar char="§"/>
            </a:pPr>
            <a:r>
              <a:rPr lang="en-US" sz="1400" b="0" dirty="0">
                <a:solidFill>
                  <a:srgbClr val="1F497D"/>
                </a:solidFill>
              </a:rPr>
              <a:t>Detailed Travel Itinerary and route map</a:t>
            </a:r>
          </a:p>
          <a:p>
            <a:pPr marL="114300" indent="-114300">
              <a:buFont typeface="Wingdings" charset="2"/>
              <a:buChar char="§"/>
            </a:pPr>
            <a:r>
              <a:rPr lang="en-US" sz="1400" b="0" dirty="0">
                <a:solidFill>
                  <a:srgbClr val="1F497D"/>
                </a:solidFill>
              </a:rPr>
              <a:t>Accommodation options</a:t>
            </a:r>
          </a:p>
          <a:p>
            <a:pPr marL="114300" indent="-114300">
              <a:buFont typeface="Wingdings" charset="2"/>
              <a:buChar char="§"/>
            </a:pPr>
            <a:r>
              <a:rPr lang="en-US" sz="1400" b="0" dirty="0">
                <a:solidFill>
                  <a:srgbClr val="1F497D"/>
                </a:solidFill>
              </a:rPr>
              <a:t>Easy and simple information</a:t>
            </a:r>
          </a:p>
          <a:p>
            <a:pPr marL="114300" indent="-114300">
              <a:buFont typeface="Wingdings" charset="2"/>
              <a:buChar char="§"/>
            </a:pPr>
            <a:r>
              <a:rPr lang="en-US" sz="1400" b="0" dirty="0">
                <a:solidFill>
                  <a:srgbClr val="1F497D"/>
                </a:solidFill>
              </a:rPr>
              <a:t>Do’s and Don'ts for railway booking process</a:t>
            </a:r>
          </a:p>
          <a:p>
            <a:pPr marL="114300" indent="-114300">
              <a:buFont typeface="Wingdings" charset="2"/>
              <a:buChar char="§"/>
            </a:pPr>
            <a:r>
              <a:rPr lang="en-US" sz="1400" b="0" dirty="0">
                <a:solidFill>
                  <a:srgbClr val="1F497D"/>
                </a:solidFill>
              </a:rPr>
              <a:t>Associated rules and regulations</a:t>
            </a:r>
          </a:p>
          <a:p>
            <a:pPr marL="114300" indent="-114300">
              <a:buFont typeface="Wingdings" charset="2"/>
              <a:buChar char="§"/>
            </a:pPr>
            <a:r>
              <a:rPr lang="en-US" sz="1400" b="0" dirty="0">
                <a:solidFill>
                  <a:srgbClr val="1F497D"/>
                </a:solidFill>
              </a:rPr>
              <a:t>Promotional discounts</a:t>
            </a:r>
          </a:p>
          <a:p>
            <a:pPr marL="114300" indent="-114300">
              <a:buFont typeface="Wingdings" charset="2"/>
              <a:buChar char="§"/>
            </a:pPr>
            <a:endParaRPr lang="en-US" b="0" dirty="0">
              <a:solidFill>
                <a:srgbClr val="1F497D"/>
              </a:solidFill>
            </a:endParaRPr>
          </a:p>
        </p:txBody>
      </p:sp>
      <p:sp>
        <p:nvSpPr>
          <p:cNvPr id="114" name="Rectangle 21"/>
          <p:cNvSpPr>
            <a:spLocks noChangeArrowheads="1"/>
          </p:cNvSpPr>
          <p:nvPr/>
        </p:nvSpPr>
        <p:spPr bwMode="auto">
          <a:xfrm>
            <a:off x="4660900" y="4696688"/>
            <a:ext cx="3662363" cy="107721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marL="114300" indent="-114300">
              <a:buFont typeface="Wingdings" charset="2"/>
              <a:buChar char="§"/>
            </a:pPr>
            <a:r>
              <a:rPr lang="en-US" sz="1400" b="0" dirty="0">
                <a:solidFill>
                  <a:srgbClr val="1F497D"/>
                </a:solidFill>
              </a:rPr>
              <a:t>Choose and tweak standard journey plans</a:t>
            </a:r>
          </a:p>
          <a:p>
            <a:pPr marL="114300" indent="-114300">
              <a:buFont typeface="Wingdings" charset="2"/>
              <a:buChar char="§"/>
            </a:pPr>
            <a:r>
              <a:rPr lang="en-US" sz="1400" b="0" dirty="0">
                <a:solidFill>
                  <a:srgbClr val="1F497D"/>
                </a:solidFill>
              </a:rPr>
              <a:t>Plan journey stopovers</a:t>
            </a:r>
          </a:p>
          <a:p>
            <a:pPr marL="114300" indent="-114300">
              <a:buFont typeface="Wingdings" charset="2"/>
              <a:buChar char="§"/>
            </a:pPr>
            <a:r>
              <a:rPr lang="en-US" sz="1400" b="0" dirty="0">
                <a:solidFill>
                  <a:srgbClr val="1F497D"/>
                </a:solidFill>
              </a:rPr>
              <a:t>Compare cost and finalize Travel plan</a:t>
            </a:r>
          </a:p>
          <a:p>
            <a:pPr marL="114300" indent="-114300">
              <a:buFont typeface="Wingdings" charset="2"/>
              <a:buChar char="§"/>
            </a:pPr>
            <a:r>
              <a:rPr lang="en-US" sz="1400" b="0" dirty="0">
                <a:solidFill>
                  <a:srgbClr val="1F497D"/>
                </a:solidFill>
              </a:rPr>
              <a:t>Book tickets </a:t>
            </a:r>
          </a:p>
          <a:p>
            <a:pPr marL="114300" indent="-114300">
              <a:buFont typeface="Wingdings" charset="2"/>
              <a:buChar char="§"/>
            </a:pPr>
            <a:r>
              <a:rPr lang="en-US" sz="1400" b="0" dirty="0">
                <a:solidFill>
                  <a:srgbClr val="1F497D"/>
                </a:solidFill>
              </a:rPr>
              <a:t>Seek customer support</a:t>
            </a:r>
          </a:p>
        </p:txBody>
      </p:sp>
      <p:pic>
        <p:nvPicPr>
          <p:cNvPr id="115" name="Picture 2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5555" y="1600200"/>
            <a:ext cx="1760538" cy="1925638"/>
          </a:xfrm>
          <a:prstGeom prst="rect">
            <a:avLst/>
          </a:prstGeom>
          <a:noFill/>
          <a:ln w="19050">
            <a:solidFill>
              <a:srgbClr val="6699FF"/>
            </a:solidFill>
            <a:miter lim="800000"/>
            <a:headEnd/>
            <a:tailEnd/>
          </a:ln>
        </p:spPr>
      </p:pic>
      <p:sp>
        <p:nvSpPr>
          <p:cNvPr id="116" name="Rectangle 16"/>
          <p:cNvSpPr>
            <a:spLocks noChangeArrowheads="1"/>
          </p:cNvSpPr>
          <p:nvPr/>
        </p:nvSpPr>
        <p:spPr bwMode="auto">
          <a:xfrm>
            <a:off x="349355" y="3525838"/>
            <a:ext cx="27051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177800" indent="-177800"/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PC Gupta</a:t>
            </a:r>
          </a:p>
          <a:p>
            <a:pPr marL="177800" indent="-177800"/>
            <a:r>
              <a:rPr lang="en-US" sz="1400" b="0" i="1" dirty="0">
                <a:solidFill>
                  <a:schemeClr val="tx2">
                    <a:lumMod val="75000"/>
                  </a:schemeClr>
                </a:solidFill>
              </a:rPr>
              <a:t>Professor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4" y="0"/>
            <a:ext cx="9135611" cy="6858000"/>
          </a:xfrm>
          <a:prstGeom prst="rect">
            <a:avLst/>
          </a:prstGeom>
        </p:spPr>
      </p:pic>
      <p:sp>
        <p:nvSpPr>
          <p:cNvPr id="46" name="Rectangle 126"/>
          <p:cNvSpPr>
            <a:spLocks noChangeArrowheads="1"/>
          </p:cNvSpPr>
          <p:nvPr/>
        </p:nvSpPr>
        <p:spPr bwMode="auto">
          <a:xfrm>
            <a:off x="3324225" y="1412875"/>
            <a:ext cx="3962400" cy="23876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8" name="Picture 17" descr="spot.gi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555" t="32553" r="31778" b="29149"/>
          <a:stretch>
            <a:fillRect/>
          </a:stretch>
        </p:blipFill>
        <p:spPr>
          <a:xfrm>
            <a:off x="533400" y="292100"/>
            <a:ext cx="1652693" cy="15494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32559" y="584200"/>
            <a:ext cx="984633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100" dirty="0" smtClean="0">
                <a:solidFill>
                  <a:schemeClr val="bg1"/>
                </a:solidFill>
                <a:latin typeface="Arial"/>
                <a:cs typeface="Arial"/>
              </a:rPr>
              <a:t>S2</a:t>
            </a:r>
            <a:endParaRPr lang="en-US" sz="5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" name="Rectangle 71"/>
          <p:cNvSpPr>
            <a:spLocks noChangeArrowheads="1"/>
          </p:cNvSpPr>
          <p:nvPr/>
        </p:nvSpPr>
        <p:spPr bwMode="auto">
          <a:xfrm>
            <a:off x="2287588" y="2305050"/>
            <a:ext cx="1012825" cy="4365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90000" tIns="46800" rIns="90000" bIns="46800" anchor="ctr">
            <a:prstTxWarp prst="textNoShape">
              <a:avLst/>
            </a:prstTxWarp>
          </a:bodyPr>
          <a:lstStyle/>
          <a:p>
            <a:pPr algn="ctr"/>
            <a:r>
              <a:rPr lang="en-US"/>
              <a:t>LMS</a:t>
            </a:r>
          </a:p>
        </p:txBody>
      </p:sp>
      <p:sp>
        <p:nvSpPr>
          <p:cNvPr id="7" name="Oval 73"/>
          <p:cNvSpPr>
            <a:spLocks noChangeArrowheads="1"/>
          </p:cNvSpPr>
          <p:nvPr/>
        </p:nvSpPr>
        <p:spPr bwMode="auto">
          <a:xfrm>
            <a:off x="244475" y="2124075"/>
            <a:ext cx="1281113" cy="830263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90000" tIns="46800" rIns="90000" bIns="46800" anchor="ctr">
            <a:prstTxWarp prst="textNoShape">
              <a:avLst/>
            </a:prstTxWarp>
          </a:bodyPr>
          <a:lstStyle/>
          <a:p>
            <a:pPr algn="ctr"/>
            <a:r>
              <a:rPr lang="en-US" sz="1200" b="1" dirty="0" smtClean="0"/>
              <a:t>Deal </a:t>
            </a:r>
            <a:r>
              <a:rPr lang="en-US" sz="1200" b="1" dirty="0"/>
              <a:t>Desk</a:t>
            </a:r>
          </a:p>
        </p:txBody>
      </p:sp>
      <p:sp>
        <p:nvSpPr>
          <p:cNvPr id="8" name="Line 74"/>
          <p:cNvSpPr>
            <a:spLocks noChangeShapeType="1"/>
          </p:cNvSpPr>
          <p:nvPr/>
        </p:nvSpPr>
        <p:spPr bwMode="auto">
          <a:xfrm>
            <a:off x="1549400" y="2554288"/>
            <a:ext cx="712788" cy="0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 type="triangle" w="med" len="med"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75"/>
          <p:cNvSpPr>
            <a:spLocks noChangeArrowheads="1"/>
          </p:cNvSpPr>
          <p:nvPr/>
        </p:nvSpPr>
        <p:spPr bwMode="auto">
          <a:xfrm>
            <a:off x="3690938" y="1538288"/>
            <a:ext cx="1012825" cy="43656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90000" tIns="46800" rIns="90000" bIns="46800" anchor="ctr">
            <a:prstTxWarp prst="textNoShape">
              <a:avLst/>
            </a:prstTxWarp>
          </a:bodyPr>
          <a:lstStyle/>
          <a:p>
            <a:pPr algn="ctr"/>
            <a:r>
              <a:rPr lang="en-US" dirty="0" smtClean="0"/>
              <a:t>App 1</a:t>
            </a:r>
            <a:endParaRPr lang="en-US" dirty="0"/>
          </a:p>
        </p:txBody>
      </p:sp>
      <p:sp>
        <p:nvSpPr>
          <p:cNvPr id="10" name="Text Box 76"/>
          <p:cNvSpPr txBox="1">
            <a:spLocks noChangeArrowheads="1"/>
          </p:cNvSpPr>
          <p:nvPr/>
        </p:nvSpPr>
        <p:spPr bwMode="auto">
          <a:xfrm>
            <a:off x="1562100" y="2365375"/>
            <a:ext cx="605885" cy="15388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000" dirty="0"/>
              <a:t>Enter</a:t>
            </a:r>
            <a:r>
              <a:rPr lang="en-US" sz="1000" dirty="0" smtClean="0"/>
              <a:t> Deal</a:t>
            </a:r>
            <a:endParaRPr lang="en-US" sz="1000" dirty="0"/>
          </a:p>
        </p:txBody>
      </p:sp>
      <p:sp>
        <p:nvSpPr>
          <p:cNvPr id="12" name="Freeform 80"/>
          <p:cNvSpPr>
            <a:spLocks/>
          </p:cNvSpPr>
          <p:nvPr/>
        </p:nvSpPr>
        <p:spPr bwMode="auto">
          <a:xfrm>
            <a:off x="3340100" y="1847850"/>
            <a:ext cx="314325" cy="655638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166" y="442"/>
              </a:cxn>
              <a:cxn ang="0">
                <a:pos x="182" y="79"/>
              </a:cxn>
              <a:cxn ang="0">
                <a:pos x="403" y="0"/>
              </a:cxn>
            </a:cxnLst>
            <a:rect l="0" t="0" r="r" b="b"/>
            <a:pathLst>
              <a:path w="403" h="584">
                <a:moveTo>
                  <a:pt x="0" y="584"/>
                </a:moveTo>
                <a:cubicBezTo>
                  <a:pt x="68" y="555"/>
                  <a:pt x="136" y="526"/>
                  <a:pt x="166" y="442"/>
                </a:cubicBezTo>
                <a:cubicBezTo>
                  <a:pt x="196" y="358"/>
                  <a:pt x="143" y="153"/>
                  <a:pt x="182" y="79"/>
                </a:cubicBezTo>
                <a:cubicBezTo>
                  <a:pt x="221" y="5"/>
                  <a:pt x="312" y="2"/>
                  <a:pt x="403" y="0"/>
                </a:cubicBezTo>
              </a:path>
            </a:pathLst>
          </a:custGeom>
          <a:noFill/>
          <a:ln w="19050" cap="flat" cmpd="sng">
            <a:solidFill>
              <a:srgbClr val="FF6600"/>
            </a:solidFill>
            <a:prstDash val="sysDot"/>
            <a:round/>
            <a:headEnd type="none" w="med" len="med"/>
            <a:tailEnd type="triangle" w="med" len="med"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Freeform 81"/>
          <p:cNvSpPr>
            <a:spLocks/>
          </p:cNvSpPr>
          <p:nvPr/>
        </p:nvSpPr>
        <p:spPr bwMode="auto">
          <a:xfrm>
            <a:off x="3341688" y="2592388"/>
            <a:ext cx="419100" cy="6508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2" y="72"/>
              </a:cxn>
              <a:cxn ang="0">
                <a:pos x="89" y="258"/>
              </a:cxn>
              <a:cxn ang="0">
                <a:pos x="78" y="362"/>
              </a:cxn>
            </a:cxnLst>
            <a:rect l="0" t="0" r="r" b="b"/>
            <a:pathLst>
              <a:path w="96" h="362">
                <a:moveTo>
                  <a:pt x="0" y="0"/>
                </a:moveTo>
                <a:cubicBezTo>
                  <a:pt x="33" y="15"/>
                  <a:pt x="67" y="30"/>
                  <a:pt x="82" y="72"/>
                </a:cubicBezTo>
                <a:cubicBezTo>
                  <a:pt x="96" y="115"/>
                  <a:pt x="90" y="210"/>
                  <a:pt x="89" y="258"/>
                </a:cubicBezTo>
                <a:cubicBezTo>
                  <a:pt x="88" y="306"/>
                  <a:pt x="80" y="341"/>
                  <a:pt x="78" y="362"/>
                </a:cubicBezTo>
              </a:path>
            </a:pathLst>
          </a:custGeom>
          <a:noFill/>
          <a:ln w="19050" cap="flat" cmpd="sng">
            <a:solidFill>
              <a:srgbClr val="FF6600"/>
            </a:solidFill>
            <a:prstDash val="sysDot"/>
            <a:round/>
            <a:headEnd type="none" w="med" len="med"/>
            <a:tailEnd type="triangle" w="med" len="med"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Rectangle 82"/>
          <p:cNvSpPr>
            <a:spLocks noChangeArrowheads="1"/>
          </p:cNvSpPr>
          <p:nvPr/>
        </p:nvSpPr>
        <p:spPr bwMode="auto">
          <a:xfrm>
            <a:off x="142875" y="5418138"/>
            <a:ext cx="1474788" cy="70326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90000" tIns="46800" rIns="90000" bIns="46800">
            <a:prstTxWarp prst="textNoShape">
              <a:avLst/>
            </a:prstTxWarp>
          </a:bodyPr>
          <a:lstStyle/>
          <a:p>
            <a:r>
              <a:rPr lang="en-US" sz="1400" b="1" dirty="0"/>
              <a:t>View</a:t>
            </a:r>
            <a:r>
              <a:rPr lang="en-US" sz="1400" b="1" dirty="0" smtClean="0"/>
              <a:t> Deals</a:t>
            </a:r>
            <a:endParaRPr lang="en-US" sz="1400" dirty="0" smtClean="0"/>
          </a:p>
        </p:txBody>
      </p:sp>
      <p:sp>
        <p:nvSpPr>
          <p:cNvPr id="15" name="Rectangle 83"/>
          <p:cNvSpPr>
            <a:spLocks noChangeArrowheads="1"/>
          </p:cNvSpPr>
          <p:nvPr/>
        </p:nvSpPr>
        <p:spPr bwMode="auto">
          <a:xfrm>
            <a:off x="3678238" y="2538413"/>
            <a:ext cx="379412" cy="18256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200"/>
              <a:t>Email</a:t>
            </a:r>
          </a:p>
        </p:txBody>
      </p:sp>
      <p:grpSp>
        <p:nvGrpSpPr>
          <p:cNvPr id="16" name="Group 89"/>
          <p:cNvGrpSpPr>
            <a:grpSpLocks/>
          </p:cNvGrpSpPr>
          <p:nvPr/>
        </p:nvGrpSpPr>
        <p:grpSpPr bwMode="auto">
          <a:xfrm>
            <a:off x="3386138" y="3213100"/>
            <a:ext cx="588962" cy="561975"/>
            <a:chOff x="258" y="2904"/>
            <a:chExt cx="923" cy="881"/>
          </a:xfrm>
        </p:grpSpPr>
        <p:sp>
          <p:nvSpPr>
            <p:cNvPr id="17" name="Oval 90"/>
            <p:cNvSpPr>
              <a:spLocks noChangeArrowheads="1"/>
            </p:cNvSpPr>
            <p:nvPr/>
          </p:nvSpPr>
          <p:spPr bwMode="auto">
            <a:xfrm>
              <a:off x="289" y="2904"/>
              <a:ext cx="881" cy="881"/>
            </a:xfrm>
            <a:prstGeom prst="ellipse">
              <a:avLst/>
            </a:prstGeom>
            <a:solidFill>
              <a:srgbClr val="F2F2F2"/>
            </a:solidFill>
            <a:ln w="3175">
              <a:solidFill>
                <a:srgbClr val="D3D3D3"/>
              </a:solidFill>
              <a:prstDash val="sysDot"/>
              <a:round/>
              <a:headEnd/>
              <a:tailEnd/>
            </a:ln>
            <a:effectLst/>
          </p:spPr>
          <p:txBody>
            <a:bodyPr lIns="0" tIns="0" rIns="0" bIns="0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pic>
          <p:nvPicPr>
            <p:cNvPr id="20" name="Picture 91" descr="Closer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93" y="2938"/>
              <a:ext cx="510" cy="584"/>
            </a:xfrm>
            <a:prstGeom prst="rect">
              <a:avLst/>
            </a:prstGeom>
            <a:noFill/>
          </p:spPr>
        </p:pic>
        <p:sp>
          <p:nvSpPr>
            <p:cNvPr id="21" name="Text Box 92"/>
            <p:cNvSpPr txBox="1">
              <a:spLocks noChangeArrowheads="1"/>
            </p:cNvSpPr>
            <p:nvPr/>
          </p:nvSpPr>
          <p:spPr bwMode="auto">
            <a:xfrm>
              <a:off x="258" y="3571"/>
              <a:ext cx="923" cy="21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marL="114300" indent="-114300" algn="ctr"/>
              <a:r>
                <a:rPr lang="en-US" sz="900" b="1" dirty="0"/>
                <a:t>Closers</a:t>
              </a:r>
            </a:p>
          </p:txBody>
        </p:sp>
      </p:grpSp>
      <p:sp>
        <p:nvSpPr>
          <p:cNvPr id="22" name="Oval 94"/>
          <p:cNvSpPr>
            <a:spLocks noChangeArrowheads="1"/>
          </p:cNvSpPr>
          <p:nvPr/>
        </p:nvSpPr>
        <p:spPr bwMode="auto">
          <a:xfrm>
            <a:off x="155575" y="5110163"/>
            <a:ext cx="288925" cy="277812"/>
          </a:xfrm>
          <a:prstGeom prst="ellipse">
            <a:avLst/>
          </a:prstGeom>
          <a:solidFill>
            <a:srgbClr val="FF6600"/>
          </a:solidFill>
          <a:ln w="19050">
            <a:solidFill>
              <a:srgbClr val="FF6600"/>
            </a:solidFill>
            <a:round/>
            <a:headEnd/>
            <a:tailEnd/>
          </a:ln>
          <a:effectLst/>
        </p:spPr>
        <p:txBody>
          <a:bodyPr lIns="0" tIns="0" rIns="0" bIns="0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/>
              <a:t>1</a:t>
            </a:r>
          </a:p>
        </p:txBody>
      </p:sp>
      <p:sp>
        <p:nvSpPr>
          <p:cNvPr id="23" name="Oval 95"/>
          <p:cNvSpPr>
            <a:spLocks noChangeArrowheads="1"/>
          </p:cNvSpPr>
          <p:nvPr/>
        </p:nvSpPr>
        <p:spPr bwMode="auto">
          <a:xfrm>
            <a:off x="1779588" y="5110163"/>
            <a:ext cx="288925" cy="277812"/>
          </a:xfrm>
          <a:prstGeom prst="ellipse">
            <a:avLst/>
          </a:prstGeom>
          <a:solidFill>
            <a:srgbClr val="FF6600"/>
          </a:solidFill>
          <a:ln w="19050">
            <a:solidFill>
              <a:srgbClr val="FF6600"/>
            </a:solidFill>
            <a:round/>
            <a:headEnd/>
            <a:tailEnd/>
          </a:ln>
          <a:effectLst/>
        </p:spPr>
        <p:txBody>
          <a:bodyPr lIns="0" tIns="0" rIns="0" bIns="0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/>
              <a:t>2</a:t>
            </a:r>
          </a:p>
        </p:txBody>
      </p:sp>
      <p:sp>
        <p:nvSpPr>
          <p:cNvPr id="24" name="Oval 96"/>
          <p:cNvSpPr>
            <a:spLocks noChangeArrowheads="1"/>
          </p:cNvSpPr>
          <p:nvPr/>
        </p:nvSpPr>
        <p:spPr bwMode="auto">
          <a:xfrm>
            <a:off x="3694113" y="5110163"/>
            <a:ext cx="288925" cy="277812"/>
          </a:xfrm>
          <a:prstGeom prst="ellipse">
            <a:avLst/>
          </a:prstGeom>
          <a:solidFill>
            <a:srgbClr val="FF6600"/>
          </a:solidFill>
          <a:ln w="19050">
            <a:solidFill>
              <a:srgbClr val="FF6600"/>
            </a:solidFill>
            <a:round/>
            <a:headEnd/>
            <a:tailEnd/>
          </a:ln>
          <a:effectLst/>
        </p:spPr>
        <p:txBody>
          <a:bodyPr lIns="0" tIns="0" rIns="0" bIns="0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/>
              <a:t>3</a:t>
            </a:r>
          </a:p>
        </p:txBody>
      </p:sp>
      <p:sp>
        <p:nvSpPr>
          <p:cNvPr id="25" name="Oval 97"/>
          <p:cNvSpPr>
            <a:spLocks noChangeArrowheads="1"/>
          </p:cNvSpPr>
          <p:nvPr/>
        </p:nvSpPr>
        <p:spPr bwMode="auto">
          <a:xfrm>
            <a:off x="5713413" y="5110163"/>
            <a:ext cx="288925" cy="277812"/>
          </a:xfrm>
          <a:prstGeom prst="ellipse">
            <a:avLst/>
          </a:prstGeom>
          <a:solidFill>
            <a:srgbClr val="FF6600"/>
          </a:solidFill>
          <a:ln w="19050">
            <a:solidFill>
              <a:srgbClr val="FF6600"/>
            </a:solidFill>
            <a:round/>
            <a:headEnd/>
            <a:tailEnd/>
          </a:ln>
          <a:effectLst/>
        </p:spPr>
        <p:txBody>
          <a:bodyPr lIns="0" tIns="0" rIns="0" bIns="0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/>
              <a:t>4</a:t>
            </a:r>
          </a:p>
        </p:txBody>
      </p:sp>
      <p:sp>
        <p:nvSpPr>
          <p:cNvPr id="26" name="Oval 98"/>
          <p:cNvSpPr>
            <a:spLocks noChangeArrowheads="1"/>
          </p:cNvSpPr>
          <p:nvPr/>
        </p:nvSpPr>
        <p:spPr bwMode="auto">
          <a:xfrm>
            <a:off x="7546975" y="5110163"/>
            <a:ext cx="288925" cy="277812"/>
          </a:xfrm>
          <a:prstGeom prst="ellipse">
            <a:avLst/>
          </a:prstGeom>
          <a:solidFill>
            <a:srgbClr val="FF6600"/>
          </a:solidFill>
          <a:ln w="19050">
            <a:solidFill>
              <a:srgbClr val="FF6600"/>
            </a:solidFill>
            <a:round/>
            <a:headEnd/>
            <a:tailEnd/>
          </a:ln>
          <a:effectLst/>
        </p:spPr>
        <p:txBody>
          <a:bodyPr lIns="0" tIns="0" rIns="0" bIns="0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/>
              <a:t>5</a:t>
            </a:r>
          </a:p>
        </p:txBody>
      </p:sp>
      <p:sp>
        <p:nvSpPr>
          <p:cNvPr id="27" name="Rectangle 99"/>
          <p:cNvSpPr>
            <a:spLocks noChangeArrowheads="1"/>
          </p:cNvSpPr>
          <p:nvPr/>
        </p:nvSpPr>
        <p:spPr bwMode="auto">
          <a:xfrm>
            <a:off x="1743075" y="5421313"/>
            <a:ext cx="1803400" cy="70008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90000" tIns="46800" rIns="90000" bIns="46800">
            <a:prstTxWarp prst="textNoShape">
              <a:avLst/>
            </a:prstTxWarp>
          </a:bodyPr>
          <a:lstStyle/>
          <a:p>
            <a:r>
              <a:rPr lang="en-US" sz="1400" b="1" dirty="0"/>
              <a:t>Identify</a:t>
            </a:r>
            <a:r>
              <a:rPr lang="en-US" sz="1400" b="1" dirty="0" smtClean="0"/>
              <a:t> Deals </a:t>
            </a:r>
            <a:r>
              <a:rPr lang="en-US" sz="1400" b="1" dirty="0"/>
              <a:t>that</a:t>
            </a:r>
            <a:br>
              <a:rPr lang="en-US" sz="1400" b="1" dirty="0"/>
            </a:br>
            <a:r>
              <a:rPr lang="en-US" sz="1400" b="1" dirty="0"/>
              <a:t>are Ready-to-Close</a:t>
            </a:r>
            <a:r>
              <a:rPr lang="en-US" sz="1400" b="1" dirty="0" smtClean="0"/>
              <a:t/>
            </a:r>
            <a:br>
              <a:rPr lang="en-US" sz="1400" b="1" dirty="0" smtClean="0"/>
            </a:br>
            <a:endParaRPr lang="en-US" sz="1400" dirty="0"/>
          </a:p>
        </p:txBody>
      </p:sp>
      <p:sp>
        <p:nvSpPr>
          <p:cNvPr id="28" name="Rectangle 100"/>
          <p:cNvSpPr>
            <a:spLocks noChangeArrowheads="1"/>
          </p:cNvSpPr>
          <p:nvPr/>
        </p:nvSpPr>
        <p:spPr bwMode="auto">
          <a:xfrm>
            <a:off x="5614988" y="5434013"/>
            <a:ext cx="1874837" cy="68738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90000" tIns="46800" rIns="90000" bIns="46800">
            <a:prstTxWarp prst="textNoShape">
              <a:avLst/>
            </a:prstTxWarp>
          </a:bodyPr>
          <a:lstStyle/>
          <a:p>
            <a:r>
              <a:rPr lang="en-US" sz="1400" b="1" dirty="0" smtClean="0"/>
              <a:t>Allocate </a:t>
            </a:r>
            <a:r>
              <a:rPr lang="en-US" sz="1400" b="1" dirty="0"/>
              <a:t>Funds</a:t>
            </a:r>
            <a:endParaRPr lang="en-US" sz="1400" dirty="0"/>
          </a:p>
          <a:p>
            <a:r>
              <a:rPr lang="en-US" sz="1000" dirty="0"/>
              <a:t>Specify individual</a:t>
            </a:r>
            <a:r>
              <a:rPr lang="en-US" sz="1000" dirty="0" smtClean="0"/>
              <a:t> funds</a:t>
            </a:r>
            <a:endParaRPr lang="en-US" sz="1000" dirty="0"/>
          </a:p>
        </p:txBody>
      </p:sp>
      <p:sp>
        <p:nvSpPr>
          <p:cNvPr id="29" name="Rectangle 101"/>
          <p:cNvSpPr>
            <a:spLocks noChangeArrowheads="1"/>
          </p:cNvSpPr>
          <p:nvPr/>
        </p:nvSpPr>
        <p:spPr bwMode="auto">
          <a:xfrm>
            <a:off x="3633788" y="5421313"/>
            <a:ext cx="1878012" cy="70008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90000" tIns="46800" rIns="90000" bIns="46800">
            <a:prstTxWarp prst="textNoShape">
              <a:avLst/>
            </a:prstTxWarp>
          </a:bodyPr>
          <a:lstStyle/>
          <a:p>
            <a:r>
              <a:rPr lang="en-US" sz="1400" b="1" dirty="0"/>
              <a:t>Review Funding </a:t>
            </a:r>
            <a:br>
              <a:rPr lang="en-US" sz="1400" b="1" dirty="0"/>
            </a:br>
            <a:r>
              <a:rPr lang="en-US" sz="1400" b="1" dirty="0" smtClean="0"/>
              <a:t>Memo</a:t>
            </a:r>
            <a:endParaRPr lang="en-US" sz="1400" dirty="0"/>
          </a:p>
        </p:txBody>
      </p:sp>
      <p:sp>
        <p:nvSpPr>
          <p:cNvPr id="30" name="AutoShape 102"/>
          <p:cNvSpPr>
            <a:spLocks noChangeArrowheads="1"/>
          </p:cNvSpPr>
          <p:nvPr/>
        </p:nvSpPr>
        <p:spPr bwMode="auto">
          <a:xfrm>
            <a:off x="684213" y="5137150"/>
            <a:ext cx="576262" cy="238125"/>
          </a:xfrm>
          <a:prstGeom prst="rightArrow">
            <a:avLst>
              <a:gd name="adj1" fmla="val 50000"/>
              <a:gd name="adj2" fmla="val 60500"/>
            </a:avLst>
          </a:prstGeom>
          <a:solidFill>
            <a:srgbClr val="DDDDDD"/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" name="AutoShape 103"/>
          <p:cNvSpPr>
            <a:spLocks noChangeArrowheads="1"/>
          </p:cNvSpPr>
          <p:nvPr/>
        </p:nvSpPr>
        <p:spPr bwMode="auto">
          <a:xfrm>
            <a:off x="2408238" y="5137150"/>
            <a:ext cx="576262" cy="238125"/>
          </a:xfrm>
          <a:prstGeom prst="rightArrow">
            <a:avLst>
              <a:gd name="adj1" fmla="val 50000"/>
              <a:gd name="adj2" fmla="val 60500"/>
            </a:avLst>
          </a:prstGeom>
          <a:solidFill>
            <a:srgbClr val="DDDDDD"/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2" name="AutoShape 104"/>
          <p:cNvSpPr>
            <a:spLocks noChangeArrowheads="1"/>
          </p:cNvSpPr>
          <p:nvPr/>
        </p:nvSpPr>
        <p:spPr bwMode="auto">
          <a:xfrm>
            <a:off x="4298950" y="5149850"/>
            <a:ext cx="576263" cy="238125"/>
          </a:xfrm>
          <a:prstGeom prst="rightArrow">
            <a:avLst>
              <a:gd name="adj1" fmla="val 50000"/>
              <a:gd name="adj2" fmla="val 60500"/>
            </a:avLst>
          </a:prstGeom>
          <a:solidFill>
            <a:srgbClr val="DDDDDD"/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3" name="AutoShape 105"/>
          <p:cNvSpPr>
            <a:spLocks noChangeArrowheads="1"/>
          </p:cNvSpPr>
          <p:nvPr/>
        </p:nvSpPr>
        <p:spPr bwMode="auto">
          <a:xfrm>
            <a:off x="6381750" y="5149850"/>
            <a:ext cx="576263" cy="238125"/>
          </a:xfrm>
          <a:prstGeom prst="rightArrow">
            <a:avLst>
              <a:gd name="adj1" fmla="val 50000"/>
              <a:gd name="adj2" fmla="val 60500"/>
            </a:avLst>
          </a:prstGeom>
          <a:solidFill>
            <a:srgbClr val="DDDDDD"/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4" name="Rectangle 106"/>
          <p:cNvSpPr>
            <a:spLocks noChangeArrowheads="1"/>
          </p:cNvSpPr>
          <p:nvPr/>
        </p:nvSpPr>
        <p:spPr bwMode="auto">
          <a:xfrm>
            <a:off x="7573963" y="5434013"/>
            <a:ext cx="1198562" cy="68738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90000" tIns="46800" rIns="90000" bIns="46800">
            <a:prstTxWarp prst="textNoShape">
              <a:avLst/>
            </a:prstTxWarp>
          </a:bodyPr>
          <a:lstStyle/>
          <a:p>
            <a:r>
              <a:rPr lang="en-US" sz="1400" b="1" dirty="0"/>
              <a:t>Handover</a:t>
            </a:r>
          </a:p>
          <a:p>
            <a:r>
              <a:rPr lang="en-US" sz="1400" b="1" dirty="0"/>
              <a:t>to Ops</a:t>
            </a:r>
            <a:r>
              <a:rPr lang="en-US" sz="1400" b="1" dirty="0" smtClean="0"/>
              <a:t>.</a:t>
            </a:r>
            <a:endParaRPr lang="en-US" sz="1400" dirty="0"/>
          </a:p>
        </p:txBody>
      </p:sp>
      <p:sp>
        <p:nvSpPr>
          <p:cNvPr id="35" name="Line 107"/>
          <p:cNvSpPr>
            <a:spLocks noChangeShapeType="1"/>
          </p:cNvSpPr>
          <p:nvPr/>
        </p:nvSpPr>
        <p:spPr bwMode="auto">
          <a:xfrm flipV="1">
            <a:off x="4005263" y="3535363"/>
            <a:ext cx="3459162" cy="0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 type="triangle" w="med" len="med"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6" name="Text Box 108"/>
          <p:cNvSpPr txBox="1">
            <a:spLocks noChangeArrowheads="1"/>
          </p:cNvSpPr>
          <p:nvPr/>
        </p:nvSpPr>
        <p:spPr bwMode="auto">
          <a:xfrm>
            <a:off x="5646738" y="3557588"/>
            <a:ext cx="869629" cy="15388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000" b="1" dirty="0"/>
              <a:t>3. Close</a:t>
            </a:r>
            <a:r>
              <a:rPr lang="en-US" sz="1000" b="1" dirty="0" smtClean="0"/>
              <a:t> Deals</a:t>
            </a:r>
            <a:endParaRPr lang="en-US" sz="1000" b="1" dirty="0"/>
          </a:p>
        </p:txBody>
      </p:sp>
      <p:sp>
        <p:nvSpPr>
          <p:cNvPr id="37" name="Oval 109"/>
          <p:cNvSpPr>
            <a:spLocks noChangeArrowheads="1"/>
          </p:cNvSpPr>
          <p:nvPr/>
        </p:nvSpPr>
        <p:spPr bwMode="auto">
          <a:xfrm>
            <a:off x="7462838" y="3119438"/>
            <a:ext cx="1281112" cy="830262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90000" tIns="46800" rIns="90000" bIns="46800" anchor="ctr">
            <a:prstTxWarp prst="textNoShape">
              <a:avLst/>
            </a:prstTxWarp>
          </a:bodyPr>
          <a:lstStyle/>
          <a:p>
            <a:pPr algn="ctr"/>
            <a:r>
              <a:rPr lang="en-US" sz="1200" b="1"/>
              <a:t>Operations</a:t>
            </a:r>
          </a:p>
        </p:txBody>
      </p:sp>
      <p:sp>
        <p:nvSpPr>
          <p:cNvPr id="38" name="Text Box 110"/>
          <p:cNvSpPr txBox="1">
            <a:spLocks noChangeArrowheads="1"/>
          </p:cNvSpPr>
          <p:nvPr/>
        </p:nvSpPr>
        <p:spPr bwMode="auto">
          <a:xfrm>
            <a:off x="5649913" y="2130425"/>
            <a:ext cx="1517650" cy="3048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000" b="1" dirty="0"/>
              <a:t>1. Review Documents</a:t>
            </a:r>
            <a:r>
              <a:rPr lang="en-US" sz="1000" b="1" dirty="0" smtClean="0"/>
              <a:t/>
            </a:r>
            <a:br>
              <a:rPr lang="en-US" sz="1000" b="1" dirty="0" smtClean="0"/>
            </a:br>
            <a:endParaRPr lang="en-US" sz="1000" b="1" dirty="0"/>
          </a:p>
        </p:txBody>
      </p:sp>
      <p:sp>
        <p:nvSpPr>
          <p:cNvPr id="39" name="Rectangle 115"/>
          <p:cNvSpPr>
            <a:spLocks noChangeArrowheads="1"/>
          </p:cNvSpPr>
          <p:nvPr/>
        </p:nvSpPr>
        <p:spPr bwMode="auto">
          <a:xfrm>
            <a:off x="5657850" y="2481263"/>
            <a:ext cx="1398588" cy="1524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000" b="1" dirty="0"/>
              <a:t>2. Check for signatures</a:t>
            </a:r>
          </a:p>
        </p:txBody>
      </p:sp>
      <p:sp>
        <p:nvSpPr>
          <p:cNvPr id="40" name="Rectangle 116"/>
          <p:cNvSpPr>
            <a:spLocks noChangeArrowheads="1"/>
          </p:cNvSpPr>
          <p:nvPr/>
        </p:nvSpPr>
        <p:spPr bwMode="auto">
          <a:xfrm>
            <a:off x="5686425" y="2755900"/>
            <a:ext cx="1516063" cy="676275"/>
          </a:xfrm>
          <a:prstGeom prst="rect">
            <a:avLst/>
          </a:prstGeom>
          <a:noFill/>
          <a:ln w="3175">
            <a:solidFill>
              <a:schemeClr val="accent1"/>
            </a:solidFill>
            <a:prstDash val="dash"/>
            <a:miter lim="800000"/>
            <a:headEnd/>
            <a:tailEnd/>
          </a:ln>
          <a:effectLst/>
        </p:spPr>
        <p:txBody>
          <a:bodyPr lIns="0" tIns="0" rIns="0" bIns="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1" name="Rectangle 117"/>
          <p:cNvSpPr>
            <a:spLocks noChangeArrowheads="1"/>
          </p:cNvSpPr>
          <p:nvPr/>
        </p:nvSpPr>
        <p:spPr bwMode="auto">
          <a:xfrm>
            <a:off x="5738813" y="2822575"/>
            <a:ext cx="1392237" cy="155575"/>
          </a:xfrm>
          <a:prstGeom prst="rect">
            <a:avLst/>
          </a:prstGeom>
          <a:solidFill>
            <a:srgbClr val="EAEAEA"/>
          </a:solidFill>
          <a:ln w="3175">
            <a:solidFill>
              <a:schemeClr val="accent1"/>
            </a:solidFill>
            <a:prstDash val="dash"/>
            <a:miter lim="800000"/>
            <a:headEnd/>
            <a:tailEnd/>
          </a:ln>
          <a:effectLst/>
        </p:spPr>
        <p:txBody>
          <a:bodyPr lIns="0" tIns="0" rIns="0" bIns="0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/>
              <a:t>Signatory Authority</a:t>
            </a:r>
          </a:p>
        </p:txBody>
      </p:sp>
      <p:sp>
        <p:nvSpPr>
          <p:cNvPr id="42" name="Rectangle 118"/>
          <p:cNvSpPr>
            <a:spLocks noChangeArrowheads="1"/>
          </p:cNvSpPr>
          <p:nvPr/>
        </p:nvSpPr>
        <p:spPr bwMode="auto">
          <a:xfrm>
            <a:off x="5753100" y="3025775"/>
            <a:ext cx="1392238" cy="155575"/>
          </a:xfrm>
          <a:prstGeom prst="rect">
            <a:avLst/>
          </a:prstGeom>
          <a:solidFill>
            <a:srgbClr val="EAEAEA"/>
          </a:solidFill>
          <a:ln w="3175">
            <a:solidFill>
              <a:schemeClr val="accent1"/>
            </a:solidFill>
            <a:prstDash val="dash"/>
            <a:miter lim="800000"/>
            <a:headEnd/>
            <a:tailEnd/>
          </a:ln>
          <a:effectLst/>
        </p:spPr>
        <p:txBody>
          <a:bodyPr lIns="0" tIns="0" rIns="0" bIns="0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/>
              <a:t>Counter Party</a:t>
            </a:r>
          </a:p>
        </p:txBody>
      </p:sp>
      <p:sp>
        <p:nvSpPr>
          <p:cNvPr id="43" name="Rectangle 119"/>
          <p:cNvSpPr>
            <a:spLocks noChangeArrowheads="1"/>
          </p:cNvSpPr>
          <p:nvPr/>
        </p:nvSpPr>
        <p:spPr bwMode="auto">
          <a:xfrm>
            <a:off x="5743575" y="3241675"/>
            <a:ext cx="1392238" cy="155575"/>
          </a:xfrm>
          <a:prstGeom prst="rect">
            <a:avLst/>
          </a:prstGeom>
          <a:solidFill>
            <a:srgbClr val="EAEAEA"/>
          </a:solidFill>
          <a:ln w="3175">
            <a:solidFill>
              <a:schemeClr val="accent1"/>
            </a:solidFill>
            <a:prstDash val="dash"/>
            <a:miter lim="800000"/>
            <a:headEnd/>
            <a:tailEnd/>
          </a:ln>
          <a:effectLst/>
        </p:spPr>
        <p:txBody>
          <a:bodyPr lIns="0" tIns="0" rIns="0" bIns="0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/>
              <a:t>Agent</a:t>
            </a:r>
          </a:p>
        </p:txBody>
      </p:sp>
      <p:sp>
        <p:nvSpPr>
          <p:cNvPr id="44" name="Freeform 120"/>
          <p:cNvSpPr>
            <a:spLocks/>
          </p:cNvSpPr>
          <p:nvPr/>
        </p:nvSpPr>
        <p:spPr bwMode="auto">
          <a:xfrm>
            <a:off x="171450" y="3800475"/>
            <a:ext cx="8705850" cy="1146175"/>
          </a:xfrm>
          <a:custGeom>
            <a:avLst/>
            <a:gdLst/>
            <a:ahLst/>
            <a:cxnLst>
              <a:cxn ang="0">
                <a:pos x="0" y="722"/>
              </a:cxn>
              <a:cxn ang="0">
                <a:pos x="3466" y="0"/>
              </a:cxn>
              <a:cxn ang="0">
                <a:pos x="4074" y="0"/>
              </a:cxn>
              <a:cxn ang="0">
                <a:pos x="5484" y="722"/>
              </a:cxn>
              <a:cxn ang="0">
                <a:pos x="0" y="722"/>
              </a:cxn>
            </a:cxnLst>
            <a:rect l="0" t="0" r="r" b="b"/>
            <a:pathLst>
              <a:path w="5484" h="722">
                <a:moveTo>
                  <a:pt x="0" y="722"/>
                </a:moveTo>
                <a:lnTo>
                  <a:pt x="3466" y="0"/>
                </a:lnTo>
                <a:lnTo>
                  <a:pt x="4074" y="0"/>
                </a:lnTo>
                <a:lnTo>
                  <a:pt x="5484" y="722"/>
                </a:lnTo>
                <a:lnTo>
                  <a:pt x="0" y="722"/>
                </a:lnTo>
                <a:close/>
              </a:path>
            </a:pathLst>
          </a:custGeom>
          <a:gradFill rotWithShape="1">
            <a:gsLst>
              <a:gs pos="0">
                <a:srgbClr val="DDDDDD"/>
              </a:gs>
              <a:gs pos="100000">
                <a:schemeClr val="bg1"/>
              </a:gs>
            </a:gsLst>
            <a:lin ang="5400000" scaled="1"/>
          </a:gradFill>
          <a:ln w="19050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5" name="Text Box 121"/>
          <p:cNvSpPr txBox="1">
            <a:spLocks noChangeArrowheads="1"/>
          </p:cNvSpPr>
          <p:nvPr/>
        </p:nvSpPr>
        <p:spPr bwMode="auto">
          <a:xfrm>
            <a:off x="2935288" y="4446588"/>
            <a:ext cx="3910012" cy="3715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 dirty="0" smtClean="0"/>
              <a:t>        Deals: </a:t>
            </a:r>
            <a:r>
              <a:rPr lang="en-GB" b="1" dirty="0"/>
              <a:t>The Task Flow </a:t>
            </a:r>
            <a:endParaRPr lang="en-GB" dirty="0"/>
          </a:p>
        </p:txBody>
      </p:sp>
      <p:sp>
        <p:nvSpPr>
          <p:cNvPr id="47" name="Rectangle 127"/>
          <p:cNvSpPr>
            <a:spLocks noChangeArrowheads="1"/>
          </p:cNvSpPr>
          <p:nvPr/>
        </p:nvSpPr>
        <p:spPr bwMode="auto">
          <a:xfrm>
            <a:off x="4668838" y="2262188"/>
            <a:ext cx="923925" cy="56356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90000" tIns="46800" rIns="90000" bIns="46800" anchor="ctr">
            <a:prstTxWarp prst="textNoShape">
              <a:avLst/>
            </a:prstTxWarp>
          </a:bodyPr>
          <a:lstStyle/>
          <a:p>
            <a:pPr algn="ctr"/>
            <a:r>
              <a:rPr lang="en-US" dirty="0" smtClean="0"/>
              <a:t>App 2</a:t>
            </a:r>
            <a:endParaRPr lang="en-US" dirty="0"/>
          </a:p>
        </p:txBody>
      </p:sp>
      <p:sp>
        <p:nvSpPr>
          <p:cNvPr id="48" name="Rectangle 128"/>
          <p:cNvSpPr>
            <a:spLocks noChangeArrowheads="1"/>
          </p:cNvSpPr>
          <p:nvPr/>
        </p:nvSpPr>
        <p:spPr bwMode="auto">
          <a:xfrm>
            <a:off x="3995738" y="2817813"/>
            <a:ext cx="371475" cy="18256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200"/>
              <a:t>Excel</a:t>
            </a:r>
          </a:p>
        </p:txBody>
      </p:sp>
      <p:sp>
        <p:nvSpPr>
          <p:cNvPr id="49" name="Freeform 130"/>
          <p:cNvSpPr>
            <a:spLocks/>
          </p:cNvSpPr>
          <p:nvPr/>
        </p:nvSpPr>
        <p:spPr bwMode="auto">
          <a:xfrm>
            <a:off x="3835400" y="2990850"/>
            <a:ext cx="161925" cy="249238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166" y="442"/>
              </a:cxn>
              <a:cxn ang="0">
                <a:pos x="182" y="79"/>
              </a:cxn>
              <a:cxn ang="0">
                <a:pos x="403" y="0"/>
              </a:cxn>
            </a:cxnLst>
            <a:rect l="0" t="0" r="r" b="b"/>
            <a:pathLst>
              <a:path w="403" h="584">
                <a:moveTo>
                  <a:pt x="0" y="584"/>
                </a:moveTo>
                <a:cubicBezTo>
                  <a:pt x="68" y="555"/>
                  <a:pt x="136" y="526"/>
                  <a:pt x="166" y="442"/>
                </a:cubicBezTo>
                <a:cubicBezTo>
                  <a:pt x="196" y="358"/>
                  <a:pt x="143" y="153"/>
                  <a:pt x="182" y="79"/>
                </a:cubicBezTo>
                <a:cubicBezTo>
                  <a:pt x="221" y="5"/>
                  <a:pt x="312" y="2"/>
                  <a:pt x="403" y="0"/>
                </a:cubicBezTo>
              </a:path>
            </a:pathLst>
          </a:custGeom>
          <a:noFill/>
          <a:ln w="19050" cap="flat" cmpd="sng">
            <a:solidFill>
              <a:srgbClr val="FF6600"/>
            </a:solidFill>
            <a:prstDash val="sysDot"/>
            <a:round/>
            <a:headEnd type="none" w="med" len="med"/>
            <a:tailEnd type="triangle" w="med" len="med"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0" name="Freeform 131"/>
          <p:cNvSpPr>
            <a:spLocks/>
          </p:cNvSpPr>
          <p:nvPr/>
        </p:nvSpPr>
        <p:spPr bwMode="auto">
          <a:xfrm>
            <a:off x="4279900" y="2584450"/>
            <a:ext cx="377825" cy="249238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166" y="442"/>
              </a:cxn>
              <a:cxn ang="0">
                <a:pos x="182" y="79"/>
              </a:cxn>
              <a:cxn ang="0">
                <a:pos x="403" y="0"/>
              </a:cxn>
            </a:cxnLst>
            <a:rect l="0" t="0" r="r" b="b"/>
            <a:pathLst>
              <a:path w="403" h="584">
                <a:moveTo>
                  <a:pt x="0" y="584"/>
                </a:moveTo>
                <a:cubicBezTo>
                  <a:pt x="68" y="555"/>
                  <a:pt x="136" y="526"/>
                  <a:pt x="166" y="442"/>
                </a:cubicBezTo>
                <a:cubicBezTo>
                  <a:pt x="196" y="358"/>
                  <a:pt x="143" y="153"/>
                  <a:pt x="182" y="79"/>
                </a:cubicBezTo>
                <a:cubicBezTo>
                  <a:pt x="221" y="5"/>
                  <a:pt x="312" y="2"/>
                  <a:pt x="403" y="0"/>
                </a:cubicBezTo>
              </a:path>
            </a:pathLst>
          </a:custGeom>
          <a:noFill/>
          <a:ln w="19050" cap="flat" cmpd="sng">
            <a:solidFill>
              <a:srgbClr val="FF6600"/>
            </a:solidFill>
            <a:prstDash val="sysDot"/>
            <a:round/>
            <a:headEnd type="none" w="med" len="med"/>
            <a:tailEnd type="triangle" w="med" len="med"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1868592" y="658456"/>
            <a:ext cx="7567507" cy="67710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800" dirty="0" smtClean="0">
                <a:solidFill>
                  <a:srgbClr val="7F4890"/>
                </a:solidFill>
                <a:latin typeface="Trebuchet MS"/>
                <a:cs typeface="Trebuchet MS"/>
              </a:rPr>
              <a:t> Streamline workflow…</a:t>
            </a:r>
            <a:endParaRPr lang="en-US" sz="3800" dirty="0">
              <a:solidFill>
                <a:srgbClr val="7F4890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 l="15575"/>
          <a:stretch>
            <a:fillRect/>
          </a:stretch>
        </p:blipFill>
        <p:spPr>
          <a:xfrm>
            <a:off x="0" y="0"/>
            <a:ext cx="9525000" cy="6858000"/>
          </a:xfrm>
          <a:prstGeom prst="rect">
            <a:avLst/>
          </a:prstGeom>
        </p:spPr>
      </p:pic>
      <p:pic>
        <p:nvPicPr>
          <p:cNvPr id="18" name="Picture 17" descr="spot.gi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555" t="32553" r="31778" b="29149"/>
          <a:stretch>
            <a:fillRect/>
          </a:stretch>
        </p:blipFill>
        <p:spPr>
          <a:xfrm>
            <a:off x="684107" y="346707"/>
            <a:ext cx="1652693" cy="1549400"/>
          </a:xfrm>
          <a:prstGeom prst="rect">
            <a:avLst/>
          </a:prstGeom>
          <a:effectLst>
            <a:outerShdw blurRad="355600" dist="38100" dir="2700000">
              <a:srgbClr val="000000"/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932466" y="638807"/>
            <a:ext cx="1037113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100" dirty="0" smtClean="0">
                <a:solidFill>
                  <a:schemeClr val="bg1"/>
                </a:solidFill>
                <a:latin typeface="Arial"/>
                <a:cs typeface="Arial"/>
              </a:rPr>
              <a:t>C3</a:t>
            </a:r>
            <a:endParaRPr lang="en-US" sz="5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6300" y="808253"/>
            <a:ext cx="7042612" cy="67710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800" dirty="0" smtClean="0">
                <a:solidFill>
                  <a:schemeClr val="bg1"/>
                </a:solidFill>
                <a:effectLst>
                  <a:glow rad="228600">
                    <a:schemeClr val="accent1">
                      <a:alpha val="75000"/>
                    </a:schemeClr>
                  </a:glow>
                </a:effectLst>
                <a:latin typeface="Trebuchet MS"/>
                <a:cs typeface="Trebuchet MS"/>
              </a:rPr>
              <a:t>Scalable UI structure</a:t>
            </a:r>
            <a:endParaRPr lang="en-US" sz="3800" dirty="0">
              <a:solidFill>
                <a:schemeClr val="bg1"/>
              </a:solidFill>
              <a:effectLst>
                <a:glow rad="228600">
                  <a:schemeClr val="accent1">
                    <a:alpha val="75000"/>
                  </a:schemeClr>
                </a:glow>
              </a:effectLst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4" y="0"/>
            <a:ext cx="9135611" cy="6858000"/>
          </a:xfrm>
          <a:prstGeom prst="rect">
            <a:avLst/>
          </a:prstGeom>
        </p:spPr>
      </p:pic>
      <p:pic>
        <p:nvPicPr>
          <p:cNvPr id="18" name="Picture 17" descr="spot.gi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555" t="32553" r="31778" b="29149"/>
          <a:stretch>
            <a:fillRect/>
          </a:stretch>
        </p:blipFill>
        <p:spPr>
          <a:xfrm>
            <a:off x="533400" y="292100"/>
            <a:ext cx="1652693" cy="15494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32559" y="584200"/>
            <a:ext cx="912141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100" dirty="0" smtClean="0">
                <a:solidFill>
                  <a:schemeClr val="bg1"/>
                </a:solidFill>
                <a:latin typeface="Arial"/>
                <a:cs typeface="Arial"/>
              </a:rPr>
              <a:t>L3</a:t>
            </a:r>
            <a:endParaRPr lang="en-US" sz="5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97193" y="658456"/>
            <a:ext cx="7042612" cy="67710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800" dirty="0" smtClean="0">
                <a:solidFill>
                  <a:srgbClr val="7F4890"/>
                </a:solidFill>
                <a:latin typeface="Trebuchet MS"/>
                <a:cs typeface="Trebuchet MS"/>
              </a:rPr>
              <a:t>Visualize future roadmap…</a:t>
            </a:r>
            <a:endParaRPr lang="en-US" sz="3800" dirty="0">
              <a:solidFill>
                <a:srgbClr val="7F4890"/>
              </a:solidFill>
              <a:latin typeface="Trebuchet MS"/>
              <a:cs typeface="Trebuchet M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52892" y="2019300"/>
            <a:ext cx="564980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Think ahead about future needs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What you need after 3years should start now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Prioritize and follow phased approach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Navigation design and UI containers should grow</a:t>
            </a:r>
          </a:p>
          <a:p>
            <a:r>
              <a:rPr lang="en-US" sz="2000" b="1" dirty="0" smtClean="0"/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4" y="0"/>
            <a:ext cx="9135611" cy="6858000"/>
          </a:xfrm>
          <a:prstGeom prst="rect">
            <a:avLst/>
          </a:prstGeom>
        </p:spPr>
      </p:pic>
      <p:pic>
        <p:nvPicPr>
          <p:cNvPr id="18" name="Picture 17" descr="spot.gi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555" t="32553" r="31778" b="29149"/>
          <a:stretch>
            <a:fillRect/>
          </a:stretch>
        </p:blipFill>
        <p:spPr>
          <a:xfrm>
            <a:off x="533400" y="292100"/>
            <a:ext cx="1652693" cy="15494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32559" y="584200"/>
            <a:ext cx="984633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100" dirty="0" smtClean="0">
                <a:solidFill>
                  <a:schemeClr val="bg1"/>
                </a:solidFill>
                <a:latin typeface="Arial"/>
                <a:cs typeface="Arial"/>
              </a:rPr>
              <a:t>S3</a:t>
            </a:r>
            <a:endParaRPr lang="en-US" sz="5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97193" y="658456"/>
            <a:ext cx="7042612" cy="67710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800" dirty="0" smtClean="0">
                <a:solidFill>
                  <a:srgbClr val="7F4890"/>
                </a:solidFill>
                <a:latin typeface="Trebuchet MS"/>
                <a:cs typeface="Trebuchet MS"/>
              </a:rPr>
              <a:t>Modular design…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6093" y="2223363"/>
            <a:ext cx="5256683" cy="302173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t="18537" b="495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 descr="spot.gi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555" t="32553" r="31778" b="29149"/>
          <a:stretch>
            <a:fillRect/>
          </a:stretch>
        </p:blipFill>
        <p:spPr>
          <a:xfrm>
            <a:off x="201507" y="168907"/>
            <a:ext cx="1652693" cy="1549400"/>
          </a:xfrm>
          <a:prstGeom prst="rect">
            <a:avLst/>
          </a:prstGeom>
          <a:effectLst>
            <a:outerShdw blurRad="355600" dist="38100" dir="2700000">
              <a:srgbClr val="000000"/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449866" y="461007"/>
            <a:ext cx="1037113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100" dirty="0" smtClean="0">
                <a:solidFill>
                  <a:schemeClr val="bg1"/>
                </a:solidFill>
                <a:latin typeface="Arial"/>
                <a:cs typeface="Arial"/>
              </a:rPr>
              <a:t>C4</a:t>
            </a:r>
            <a:endParaRPr lang="en-US" sz="5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63700" y="630453"/>
            <a:ext cx="7042612" cy="677108"/>
          </a:xfrm>
          <a:prstGeom prst="rect">
            <a:avLst/>
          </a:prstGeom>
          <a:noFill/>
          <a:effectLst>
            <a:glow rad="101600">
              <a:schemeClr val="accent2">
                <a:alpha val="75000"/>
              </a:schemeClr>
            </a:glow>
            <a:outerShdw blurRad="723900" dist="38100" dir="2700000">
              <a:srgbClr val="000000">
                <a:alpha val="85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r>
              <a:rPr lang="en-US" sz="3800" dirty="0" smtClean="0">
                <a:solidFill>
                  <a:schemeClr val="bg1"/>
                </a:solidFill>
                <a:effectLst>
                  <a:glow rad="228600">
                    <a:schemeClr val="accent2">
                      <a:alpha val="75000"/>
                    </a:schemeClr>
                  </a:glow>
                </a:effectLst>
                <a:latin typeface="Trebuchet MS"/>
                <a:cs typeface="Trebuchet MS"/>
              </a:rPr>
              <a:t>Complex Screens</a:t>
            </a:r>
            <a:endParaRPr lang="en-US" sz="3800" dirty="0">
              <a:solidFill>
                <a:schemeClr val="bg1"/>
              </a:solidFill>
              <a:effectLst>
                <a:glow rad="228600">
                  <a:schemeClr val="accent2">
                    <a:alpha val="75000"/>
                  </a:schemeClr>
                </a:glow>
              </a:effectLst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00" y="-12700"/>
            <a:ext cx="9245600" cy="6883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63351" y="619984"/>
            <a:ext cx="6518749" cy="75405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4300" dirty="0" smtClean="0">
                <a:solidFill>
                  <a:srgbClr val="7F4890"/>
                </a:solidFill>
                <a:latin typeface="Trebuchet MS"/>
                <a:cs typeface="Trebuchet MS"/>
              </a:rPr>
              <a:t>   About me…</a:t>
            </a:r>
            <a:endParaRPr lang="en-US" sz="4300" dirty="0">
              <a:solidFill>
                <a:srgbClr val="7F4890"/>
              </a:solidFill>
              <a:latin typeface="Trebuchet MS"/>
              <a:cs typeface="Trebuchet M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739551" y="2654300"/>
            <a:ext cx="5680548" cy="260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 Industrial designer from IIT Mumbai</a:t>
            </a:r>
          </a:p>
          <a:p>
            <a:r>
              <a:rPr lang="en-US" sz="2100" i="1" dirty="0" smtClean="0">
                <a:solidFill>
                  <a:srgbClr val="404040"/>
                </a:solidFill>
              </a:rPr>
              <a:t>- Designing User Experiences for 10 years </a:t>
            </a:r>
            <a:endParaRPr lang="en-US" sz="2100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1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 Now: Principal Interaction Designer in </a:t>
            </a:r>
            <a:r>
              <a:rPr lang="en-US" sz="2100" i="1" dirty="0" smtClean="0">
                <a:solidFill>
                  <a:srgbClr val="724081"/>
                </a:solidFill>
              </a:rPr>
              <a:t>Yahoo!</a:t>
            </a:r>
          </a:p>
          <a:p>
            <a:r>
              <a:rPr lang="en-US" sz="21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 Past: Worked with HumanFactors</a:t>
            </a:r>
          </a:p>
          <a:p>
            <a:endParaRPr lang="en-US" sz="2100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Contact: </a:t>
            </a:r>
            <a:r>
              <a:rPr lang="en-US" sz="1600" i="1" dirty="0" smtClean="0">
                <a:solidFill>
                  <a:srgbClr val="FFFFFF"/>
                </a:solidFill>
              </a:rPr>
              <a:t>ashutoshk77@yahoo.com</a:t>
            </a:r>
          </a:p>
          <a:p>
            <a:endParaRPr lang="en-US" sz="2100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1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en-US" sz="21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4" y="0"/>
            <a:ext cx="9135611" cy="6858000"/>
          </a:xfrm>
          <a:prstGeom prst="rect">
            <a:avLst/>
          </a:prstGeom>
        </p:spPr>
      </p:pic>
      <p:sp>
        <p:nvSpPr>
          <p:cNvPr id="12" name="AutoShape 72"/>
          <p:cNvSpPr>
            <a:spLocks noChangeArrowheads="1"/>
          </p:cNvSpPr>
          <p:nvPr/>
        </p:nvSpPr>
        <p:spPr bwMode="auto">
          <a:xfrm>
            <a:off x="4173538" y="1587500"/>
            <a:ext cx="4803775" cy="2500313"/>
          </a:xfrm>
          <a:prstGeom prst="roundRect">
            <a:avLst>
              <a:gd name="adj" fmla="val 10699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AutoShape 71"/>
          <p:cNvSpPr>
            <a:spLocks noChangeArrowheads="1"/>
          </p:cNvSpPr>
          <p:nvPr/>
        </p:nvSpPr>
        <p:spPr bwMode="auto">
          <a:xfrm>
            <a:off x="182563" y="1625600"/>
            <a:ext cx="3194050" cy="2489200"/>
          </a:xfrm>
          <a:prstGeom prst="roundRect">
            <a:avLst>
              <a:gd name="adj" fmla="val 10699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8" name="Picture 17" descr="spot.gi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555" t="32553" r="31778" b="29149"/>
          <a:stretch>
            <a:fillRect/>
          </a:stretch>
        </p:blipFill>
        <p:spPr>
          <a:xfrm>
            <a:off x="533400" y="292100"/>
            <a:ext cx="1652693" cy="15494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32559" y="584200"/>
            <a:ext cx="912141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100" dirty="0" smtClean="0">
                <a:solidFill>
                  <a:schemeClr val="bg1"/>
                </a:solidFill>
                <a:latin typeface="Arial"/>
                <a:cs typeface="Arial"/>
              </a:rPr>
              <a:t>L4</a:t>
            </a:r>
            <a:endParaRPr lang="en-US" sz="5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97193" y="658456"/>
            <a:ext cx="7042612" cy="67710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800" dirty="0" smtClean="0">
                <a:solidFill>
                  <a:srgbClr val="7F4890"/>
                </a:solidFill>
                <a:latin typeface="Trebuchet MS"/>
                <a:cs typeface="Trebuchet MS"/>
              </a:rPr>
              <a:t>Find what users REALLY need…</a:t>
            </a:r>
            <a:endParaRPr lang="en-US" sz="3800" dirty="0">
              <a:solidFill>
                <a:srgbClr val="7F4890"/>
              </a:solidFill>
              <a:latin typeface="Trebuchet MS"/>
              <a:cs typeface="Trebuchet MS"/>
            </a:endParaRPr>
          </a:p>
        </p:txBody>
      </p:sp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339725" y="1722438"/>
            <a:ext cx="2503488" cy="166199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marL="342900" indent="-342900"/>
            <a:r>
              <a:rPr lang="en-US" b="1" dirty="0"/>
              <a:t>User Tasks</a:t>
            </a:r>
          </a:p>
          <a:p>
            <a:pPr marL="342900" indent="-342900">
              <a:buFontTx/>
              <a:buAutoNum type="arabicPeriod"/>
            </a:pPr>
            <a:r>
              <a:rPr lang="en-US" b="0" dirty="0"/>
              <a:t>Search Travel Plans</a:t>
            </a:r>
          </a:p>
          <a:p>
            <a:pPr marL="342900" indent="-342900">
              <a:buFontTx/>
              <a:buAutoNum type="arabicPeriod"/>
            </a:pPr>
            <a:r>
              <a:rPr lang="en-US" b="0" dirty="0"/>
              <a:t>Find Trains </a:t>
            </a:r>
          </a:p>
          <a:p>
            <a:pPr marL="342900" indent="-342900">
              <a:buFontTx/>
              <a:buAutoNum type="arabicPeriod"/>
            </a:pPr>
            <a:r>
              <a:rPr lang="en-US" b="0" dirty="0"/>
              <a:t>Plan Journey Breaks</a:t>
            </a:r>
          </a:p>
          <a:p>
            <a:pPr marL="342900" indent="-342900">
              <a:buFontTx/>
              <a:buAutoNum type="arabicPeriod"/>
            </a:pPr>
            <a:r>
              <a:rPr lang="en-US" b="0" dirty="0"/>
              <a:t>Define Travelers</a:t>
            </a:r>
          </a:p>
          <a:p>
            <a:pPr marL="342900" indent="-342900">
              <a:buFontTx/>
              <a:buAutoNum type="arabicPeriod"/>
            </a:pPr>
            <a:r>
              <a:rPr lang="en-US" b="0" dirty="0"/>
              <a:t>Make Payment</a:t>
            </a:r>
          </a:p>
        </p:txBody>
      </p:sp>
      <p:sp>
        <p:nvSpPr>
          <p:cNvPr id="8" name="Text Box 19"/>
          <p:cNvSpPr txBox="1">
            <a:spLocks noChangeArrowheads="1"/>
          </p:cNvSpPr>
          <p:nvPr/>
        </p:nvSpPr>
        <p:spPr bwMode="auto">
          <a:xfrm>
            <a:off x="5599113" y="1711325"/>
            <a:ext cx="2503487" cy="2444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marL="342900" indent="-342900"/>
            <a:r>
              <a:rPr lang="en-US"/>
              <a:t>User Object Table</a:t>
            </a:r>
          </a:p>
        </p:txBody>
      </p:sp>
      <p:graphicFrame>
        <p:nvGraphicFramePr>
          <p:cNvPr id="9" name="Group 86"/>
          <p:cNvGraphicFramePr>
            <a:graphicFrameLocks noGrp="1"/>
          </p:cNvGraphicFramePr>
          <p:nvPr/>
        </p:nvGraphicFramePr>
        <p:xfrm>
          <a:off x="4330700" y="2019300"/>
          <a:ext cx="4506913" cy="1932940"/>
        </p:xfrm>
        <a:graphic>
          <a:graphicData uri="http://schemas.openxmlformats.org/drawingml/2006/table">
            <a:tbl>
              <a:tblPr/>
              <a:tblGrid>
                <a:gridCol w="901700"/>
                <a:gridCol w="584200"/>
                <a:gridCol w="762000"/>
                <a:gridCol w="1009650"/>
                <a:gridCol w="1249363"/>
              </a:tblGrid>
              <a:tr h="317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 User Object</a:t>
                      </a: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8064A2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8064A2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8064A2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8064A2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 Count</a:t>
                      </a: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8064A2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8064A2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8064A2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8064A2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 Views</a:t>
                      </a: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8064A2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8064A2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8064A2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8064A2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 Actions</a:t>
                      </a: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8064A2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8064A2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8064A2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8064A2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 Attributes</a:t>
                      </a: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8064A2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8064A2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8064A2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8064A2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152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 Travelers</a:t>
                      </a: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8064A2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8064A2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8064A2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8064A2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 10s</a:t>
                      </a: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8064A2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8064A2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8064A2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8064A2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 List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 Summary</a:t>
                      </a: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8064A2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8064A2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8064A2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8064A2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 Enter Data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 Login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 Allocate Seat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8064A2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8064A2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8064A2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8064A2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 Gender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 Age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 First Name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 Last Name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 Address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 Contact Phone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 e-mail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 Login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 Password</a:t>
                      </a: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8064A2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8064A2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8064A2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8064A2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" name="Picture 73"/>
          <p:cNvPicPr>
            <a:picLocks noChangeAspect="1" noChangeArrowheads="1"/>
          </p:cNvPicPr>
          <p:nvPr/>
        </p:nvPicPr>
        <p:blipFill>
          <a:blip r:embed="rId5">
            <a:lum bright="-6000"/>
          </a:blip>
          <a:srcRect t="10963" r="40359"/>
          <a:stretch>
            <a:fillRect/>
          </a:stretch>
        </p:blipFill>
        <p:spPr bwMode="auto">
          <a:xfrm>
            <a:off x="2874963" y="4849813"/>
            <a:ext cx="2584450" cy="1917700"/>
          </a:xfrm>
          <a:prstGeom prst="rect">
            <a:avLst/>
          </a:prstGeom>
          <a:noFill/>
          <a:ln w="57150">
            <a:solidFill>
              <a:srgbClr val="ECECEC"/>
            </a:solidFill>
            <a:miter lim="800000"/>
            <a:headEnd/>
            <a:tailEnd/>
          </a:ln>
        </p:spPr>
      </p:pic>
      <p:sp>
        <p:nvSpPr>
          <p:cNvPr id="14" name="Text Box 74"/>
          <p:cNvSpPr txBox="1">
            <a:spLocks noChangeArrowheads="1"/>
          </p:cNvSpPr>
          <p:nvPr/>
        </p:nvSpPr>
        <p:spPr bwMode="auto">
          <a:xfrm>
            <a:off x="3616325" y="2616200"/>
            <a:ext cx="355600" cy="7318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480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15" name="Freeform 75"/>
          <p:cNvSpPr>
            <a:spLocks/>
          </p:cNvSpPr>
          <p:nvPr/>
        </p:nvSpPr>
        <p:spPr bwMode="auto">
          <a:xfrm>
            <a:off x="1500188" y="3946525"/>
            <a:ext cx="1255712" cy="1951038"/>
          </a:xfrm>
          <a:custGeom>
            <a:avLst/>
            <a:gdLst>
              <a:gd name="T0" fmla="*/ 0 w 660"/>
              <a:gd name="T1" fmla="*/ 0 h 1006"/>
              <a:gd name="T2" fmla="*/ 0 w 660"/>
              <a:gd name="T3" fmla="*/ 1006 h 1006"/>
              <a:gd name="T4" fmla="*/ 660 w 660"/>
              <a:gd name="T5" fmla="*/ 1006 h 1006"/>
              <a:gd name="T6" fmla="*/ 0 60000 65536"/>
              <a:gd name="T7" fmla="*/ 0 60000 65536"/>
              <a:gd name="T8" fmla="*/ 0 60000 65536"/>
              <a:gd name="T9" fmla="*/ 0 w 660"/>
              <a:gd name="T10" fmla="*/ 0 h 1006"/>
              <a:gd name="T11" fmla="*/ 660 w 660"/>
              <a:gd name="T12" fmla="*/ 1006 h 100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60" h="1006">
                <a:moveTo>
                  <a:pt x="0" y="0"/>
                </a:moveTo>
                <a:lnTo>
                  <a:pt x="0" y="1006"/>
                </a:lnTo>
                <a:lnTo>
                  <a:pt x="660" y="1006"/>
                </a:lnTo>
              </a:path>
            </a:pathLst>
          </a:custGeom>
          <a:noFill/>
          <a:ln w="57150">
            <a:solidFill>
              <a:srgbClr val="FF9900"/>
            </a:solidFill>
            <a:round/>
            <a:headEnd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Freeform 76"/>
          <p:cNvSpPr>
            <a:spLocks/>
          </p:cNvSpPr>
          <p:nvPr/>
        </p:nvSpPr>
        <p:spPr bwMode="auto">
          <a:xfrm flipH="1">
            <a:off x="5576888" y="3929063"/>
            <a:ext cx="1354137" cy="1962150"/>
          </a:xfrm>
          <a:custGeom>
            <a:avLst/>
            <a:gdLst>
              <a:gd name="T0" fmla="*/ 0 w 660"/>
              <a:gd name="T1" fmla="*/ 0 h 1006"/>
              <a:gd name="T2" fmla="*/ 0 w 660"/>
              <a:gd name="T3" fmla="*/ 1006 h 1006"/>
              <a:gd name="T4" fmla="*/ 660 w 660"/>
              <a:gd name="T5" fmla="*/ 1006 h 1006"/>
              <a:gd name="T6" fmla="*/ 0 60000 65536"/>
              <a:gd name="T7" fmla="*/ 0 60000 65536"/>
              <a:gd name="T8" fmla="*/ 0 60000 65536"/>
              <a:gd name="T9" fmla="*/ 0 w 660"/>
              <a:gd name="T10" fmla="*/ 0 h 1006"/>
              <a:gd name="T11" fmla="*/ 660 w 660"/>
              <a:gd name="T12" fmla="*/ 1006 h 100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60" h="1006">
                <a:moveTo>
                  <a:pt x="0" y="0"/>
                </a:moveTo>
                <a:lnTo>
                  <a:pt x="0" y="1006"/>
                </a:lnTo>
                <a:lnTo>
                  <a:pt x="660" y="1006"/>
                </a:lnTo>
              </a:path>
            </a:pathLst>
          </a:custGeom>
          <a:noFill/>
          <a:ln w="57150">
            <a:solidFill>
              <a:srgbClr val="FF9900"/>
            </a:solidFill>
            <a:round/>
            <a:headEnd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7" name="Text Box 77"/>
          <p:cNvSpPr txBox="1">
            <a:spLocks noChangeArrowheads="1"/>
          </p:cNvSpPr>
          <p:nvPr/>
        </p:nvSpPr>
        <p:spPr bwMode="auto">
          <a:xfrm>
            <a:off x="3616325" y="4552176"/>
            <a:ext cx="2503487" cy="27699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marL="342900" indent="-342900"/>
            <a:r>
              <a:rPr lang="en-US" dirty="0" smtClean="0"/>
              <a:t>UI Container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4" y="0"/>
            <a:ext cx="9135611" cy="6858000"/>
          </a:xfrm>
          <a:prstGeom prst="rect">
            <a:avLst/>
          </a:prstGeom>
        </p:spPr>
      </p:pic>
      <p:pic>
        <p:nvPicPr>
          <p:cNvPr id="18" name="Picture 17" descr="spot.gi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555" t="32553" r="31778" b="29149"/>
          <a:stretch>
            <a:fillRect/>
          </a:stretch>
        </p:blipFill>
        <p:spPr>
          <a:xfrm>
            <a:off x="533400" y="292100"/>
            <a:ext cx="1652693" cy="15494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32559" y="584200"/>
            <a:ext cx="984633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100" dirty="0" smtClean="0">
                <a:solidFill>
                  <a:schemeClr val="bg1"/>
                </a:solidFill>
                <a:latin typeface="Arial"/>
                <a:cs typeface="Arial"/>
              </a:rPr>
              <a:t>S4</a:t>
            </a:r>
            <a:endParaRPr lang="en-US" sz="5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52892" y="2019300"/>
            <a:ext cx="588691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Show what users need NOT what database structure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Use deferred creates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Accordion panels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Show/hide vs. enable/disable 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Dual Mode UI (basic and Advanced)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Simple wizards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Educative interfaces (QA format)</a:t>
            </a:r>
          </a:p>
          <a:p>
            <a:endParaRPr lang="en-US" sz="2000" b="1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2097193" y="658456"/>
            <a:ext cx="7042612" cy="67710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800" dirty="0" smtClean="0">
                <a:solidFill>
                  <a:srgbClr val="7F4890"/>
                </a:solidFill>
                <a:latin typeface="Trebuchet MS"/>
                <a:cs typeface="Trebuchet MS"/>
              </a:rPr>
              <a:t>Expose UI as needed…</a:t>
            </a:r>
            <a:endParaRPr lang="en-US" sz="3800" dirty="0">
              <a:solidFill>
                <a:srgbClr val="7F4890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18" name="Picture 17" descr="spot.gi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555" t="32553" r="31778" b="29149"/>
          <a:stretch>
            <a:fillRect/>
          </a:stretch>
        </p:blipFill>
        <p:spPr>
          <a:xfrm>
            <a:off x="201507" y="168907"/>
            <a:ext cx="1652693" cy="1549400"/>
          </a:xfrm>
          <a:prstGeom prst="rect">
            <a:avLst/>
          </a:prstGeom>
          <a:effectLst>
            <a:outerShdw blurRad="355600" dist="38100" dir="2700000">
              <a:srgbClr val="000000"/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449866" y="461007"/>
            <a:ext cx="1037113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100" dirty="0" smtClean="0">
                <a:solidFill>
                  <a:schemeClr val="bg1"/>
                </a:solidFill>
                <a:latin typeface="Arial"/>
                <a:cs typeface="Arial"/>
              </a:rPr>
              <a:t>C5</a:t>
            </a:r>
            <a:endParaRPr lang="en-US" sz="5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63700" y="630453"/>
            <a:ext cx="7042612" cy="67710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800" dirty="0" smtClean="0">
                <a:solidFill>
                  <a:schemeClr val="bg1"/>
                </a:solidFill>
                <a:effectLst>
                  <a:glow rad="228600">
                    <a:schemeClr val="accent1">
                      <a:alpha val="75000"/>
                    </a:schemeClr>
                  </a:glow>
                </a:effectLst>
                <a:latin typeface="Trebuchet MS"/>
                <a:cs typeface="Trebuchet MS"/>
              </a:rPr>
              <a:t>Design for Performance</a:t>
            </a:r>
            <a:endParaRPr lang="en-US" sz="3800" dirty="0">
              <a:solidFill>
                <a:schemeClr val="bg1"/>
              </a:solidFill>
              <a:effectLst>
                <a:glow rad="228600">
                  <a:schemeClr val="accent1">
                    <a:alpha val="75000"/>
                  </a:schemeClr>
                </a:glow>
              </a:effectLst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4" y="0"/>
            <a:ext cx="9135611" cy="6858000"/>
          </a:xfrm>
          <a:prstGeom prst="rect">
            <a:avLst/>
          </a:prstGeom>
        </p:spPr>
      </p:pic>
      <p:pic>
        <p:nvPicPr>
          <p:cNvPr id="18" name="Picture 17" descr="spot.gi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555" t="32553" r="31778" b="29149"/>
          <a:stretch>
            <a:fillRect/>
          </a:stretch>
        </p:blipFill>
        <p:spPr>
          <a:xfrm>
            <a:off x="533400" y="292100"/>
            <a:ext cx="1652693" cy="15494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32559" y="584200"/>
            <a:ext cx="912141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100" dirty="0" smtClean="0">
                <a:solidFill>
                  <a:schemeClr val="bg1"/>
                </a:solidFill>
                <a:latin typeface="Arial"/>
                <a:cs typeface="Arial"/>
              </a:rPr>
              <a:t>L5</a:t>
            </a:r>
            <a:endParaRPr lang="en-US" sz="5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97192" y="658456"/>
            <a:ext cx="7783407" cy="67710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800" dirty="0" smtClean="0">
                <a:solidFill>
                  <a:srgbClr val="7F4890"/>
                </a:solidFill>
                <a:latin typeface="Trebuchet MS"/>
                <a:cs typeface="Trebuchet MS"/>
              </a:rPr>
              <a:t>UI </a:t>
            </a:r>
            <a:r>
              <a:rPr lang="en-US" sz="2900" dirty="0" smtClean="0">
                <a:solidFill>
                  <a:srgbClr val="7F4890"/>
                </a:solidFill>
                <a:latin typeface="Trebuchet MS"/>
                <a:cs typeface="Trebuchet MS"/>
              </a:rPr>
              <a:t>is </a:t>
            </a:r>
            <a:r>
              <a:rPr lang="en-US" sz="3800" dirty="0" smtClean="0">
                <a:solidFill>
                  <a:srgbClr val="7F4890"/>
                </a:solidFill>
                <a:latin typeface="Trebuchet MS"/>
                <a:cs typeface="Trebuchet MS"/>
              </a:rPr>
              <a:t>ALSO </a:t>
            </a:r>
            <a:r>
              <a:rPr lang="en-US" sz="2700" dirty="0" smtClean="0">
                <a:solidFill>
                  <a:srgbClr val="7F4890"/>
                </a:solidFill>
                <a:latin typeface="Trebuchet MS"/>
                <a:cs typeface="Trebuchet MS"/>
              </a:rPr>
              <a:t>responsible for Performance</a:t>
            </a:r>
            <a:endParaRPr lang="en-US" sz="2700" dirty="0">
              <a:solidFill>
                <a:srgbClr val="7F4890"/>
              </a:solidFill>
              <a:latin typeface="Trebuchet MS"/>
              <a:cs typeface="Trebuchet M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52893" y="2019300"/>
            <a:ext cx="45720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Keep modular and fluid UI containers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Keep nested </a:t>
            </a:r>
            <a:r>
              <a:rPr lang="en-US" sz="2000" b="1" dirty="0" err="1" smtClean="0"/>
              <a:t>DIVs</a:t>
            </a:r>
            <a:r>
              <a:rPr lang="en-US" sz="2000" b="1" dirty="0" smtClean="0"/>
              <a:t> as simple as possible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Use CSS Sprite to minimize HTTP requests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Keep CSS and other assets lighter in size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Define and follow CSS nomenclature</a:t>
            </a:r>
          </a:p>
          <a:p>
            <a:endParaRPr lang="en-US" sz="2000" b="1" dirty="0" smtClean="0"/>
          </a:p>
          <a:p>
            <a:endParaRPr lang="en-US" sz="2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4" y="0"/>
            <a:ext cx="9135611" cy="6858000"/>
          </a:xfrm>
          <a:prstGeom prst="rect">
            <a:avLst/>
          </a:prstGeom>
        </p:spPr>
      </p:pic>
      <p:pic>
        <p:nvPicPr>
          <p:cNvPr id="18" name="Picture 17" descr="spot.gi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555" t="32553" r="31778" b="29149"/>
          <a:stretch>
            <a:fillRect/>
          </a:stretch>
        </p:blipFill>
        <p:spPr>
          <a:xfrm>
            <a:off x="533400" y="292100"/>
            <a:ext cx="1652693" cy="15494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32559" y="584200"/>
            <a:ext cx="984633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100" dirty="0" smtClean="0">
                <a:solidFill>
                  <a:schemeClr val="bg1"/>
                </a:solidFill>
                <a:latin typeface="Arial"/>
                <a:cs typeface="Arial"/>
              </a:rPr>
              <a:t>S5</a:t>
            </a:r>
            <a:endParaRPr lang="en-US" sz="5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3395" y="1461362"/>
            <a:ext cx="2781772" cy="53966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97192" y="658456"/>
            <a:ext cx="7783407" cy="67710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800" dirty="0" smtClean="0">
                <a:solidFill>
                  <a:srgbClr val="7F4890"/>
                </a:solidFill>
                <a:latin typeface="Trebuchet MS"/>
                <a:cs typeface="Trebuchet MS"/>
              </a:rPr>
              <a:t>CSS sprites…</a:t>
            </a:r>
            <a:endParaRPr lang="en-US" sz="2700" dirty="0">
              <a:solidFill>
                <a:srgbClr val="7F4890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8" name="Picture 17" descr="spot.gi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555" t="32553" r="31778" b="29149"/>
          <a:stretch>
            <a:fillRect/>
          </a:stretch>
        </p:blipFill>
        <p:spPr>
          <a:xfrm>
            <a:off x="201507" y="5308600"/>
            <a:ext cx="1652693" cy="1549400"/>
          </a:xfrm>
          <a:prstGeom prst="rect">
            <a:avLst/>
          </a:prstGeom>
          <a:effectLst>
            <a:outerShdw blurRad="355600" dist="38100" dir="2700000">
              <a:srgbClr val="000000"/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449866" y="5600700"/>
            <a:ext cx="1037113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100" dirty="0" smtClean="0">
                <a:solidFill>
                  <a:schemeClr val="bg1"/>
                </a:solidFill>
                <a:latin typeface="Arial"/>
                <a:cs typeface="Arial"/>
              </a:rPr>
              <a:t>C6</a:t>
            </a:r>
            <a:endParaRPr lang="en-US" sz="5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54200" y="5796577"/>
            <a:ext cx="8115300" cy="615553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r>
              <a:rPr lang="en-US" sz="3400" dirty="0" smtClean="0">
                <a:solidFill>
                  <a:schemeClr val="bg1"/>
                </a:solidFill>
                <a:effectLst>
                  <a:glow rad="228600">
                    <a:schemeClr val="accent2">
                      <a:alpha val="75000"/>
                    </a:schemeClr>
                  </a:glow>
                </a:effectLst>
                <a:latin typeface="Trebuchet MS"/>
                <a:cs typeface="Trebuchet MS"/>
              </a:rPr>
              <a:t>Lack of UX Knowledge management</a:t>
            </a:r>
            <a:endParaRPr lang="en-US" sz="3400" dirty="0">
              <a:solidFill>
                <a:schemeClr val="bg1"/>
              </a:solidFill>
              <a:effectLst>
                <a:glow rad="228600">
                  <a:schemeClr val="accent2">
                    <a:alpha val="75000"/>
                  </a:schemeClr>
                </a:glow>
              </a:effectLst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4" y="0"/>
            <a:ext cx="9135611" cy="6858000"/>
          </a:xfrm>
          <a:prstGeom prst="rect">
            <a:avLst/>
          </a:prstGeom>
        </p:spPr>
      </p:pic>
      <p:pic>
        <p:nvPicPr>
          <p:cNvPr id="18" name="Picture 17" descr="spot.gi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555" t="32553" r="31778" b="29149"/>
          <a:stretch>
            <a:fillRect/>
          </a:stretch>
        </p:blipFill>
        <p:spPr>
          <a:xfrm>
            <a:off x="533400" y="292100"/>
            <a:ext cx="1652693" cy="15494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32559" y="584200"/>
            <a:ext cx="912141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100" dirty="0" smtClean="0">
                <a:solidFill>
                  <a:schemeClr val="bg1"/>
                </a:solidFill>
                <a:latin typeface="Arial"/>
                <a:cs typeface="Arial"/>
              </a:rPr>
              <a:t>L6</a:t>
            </a:r>
            <a:endParaRPr lang="en-US" sz="5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97193" y="658456"/>
            <a:ext cx="7042612" cy="67710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800" dirty="0" smtClean="0">
                <a:solidFill>
                  <a:srgbClr val="7F4890"/>
                </a:solidFill>
                <a:latin typeface="Trebuchet MS"/>
                <a:cs typeface="Trebuchet MS"/>
              </a:rPr>
              <a:t>Often development teams…</a:t>
            </a:r>
            <a:endParaRPr lang="en-US" sz="3800" dirty="0">
              <a:solidFill>
                <a:srgbClr val="7F4890"/>
              </a:solidFill>
              <a:latin typeface="Trebuchet MS"/>
              <a:cs typeface="Trebuchet M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52892" y="2019300"/>
            <a:ext cx="5052907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Care about their own module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Put less priority to UX guidelines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Do not follow UI patterns fully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Hack solutions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Practice what is EASY NOT what is important</a:t>
            </a:r>
          </a:p>
          <a:p>
            <a:endParaRPr lang="en-US" sz="2000" b="1" dirty="0" smtClean="0"/>
          </a:p>
          <a:p>
            <a:endParaRPr lang="en-US" sz="2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4" y="0"/>
            <a:ext cx="9135611" cy="6858000"/>
          </a:xfrm>
          <a:prstGeom prst="rect">
            <a:avLst/>
          </a:prstGeom>
        </p:spPr>
      </p:pic>
      <p:pic>
        <p:nvPicPr>
          <p:cNvPr id="18" name="Picture 17" descr="spot.gi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555" t="32553" r="31778" b="29149"/>
          <a:stretch>
            <a:fillRect/>
          </a:stretch>
        </p:blipFill>
        <p:spPr>
          <a:xfrm>
            <a:off x="533400" y="292100"/>
            <a:ext cx="1652693" cy="15494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32559" y="584200"/>
            <a:ext cx="984633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100" dirty="0" smtClean="0">
                <a:solidFill>
                  <a:schemeClr val="bg1"/>
                </a:solidFill>
                <a:latin typeface="Arial"/>
                <a:cs typeface="Arial"/>
              </a:rPr>
              <a:t>S6</a:t>
            </a:r>
            <a:endParaRPr lang="en-US" sz="5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7192" y="2375893"/>
            <a:ext cx="5759450" cy="4482107"/>
          </a:xfrm>
          <a:prstGeom prst="rect">
            <a:avLst/>
          </a:prstGeom>
          <a:ln>
            <a:solidFill>
              <a:srgbClr val="7F7F7F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097193" y="658456"/>
            <a:ext cx="7042612" cy="67710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800" dirty="0" smtClean="0">
                <a:solidFill>
                  <a:srgbClr val="7F4890"/>
                </a:solidFill>
                <a:latin typeface="Trebuchet MS"/>
                <a:cs typeface="Trebuchet MS"/>
              </a:rPr>
              <a:t>Simple checklists…</a:t>
            </a:r>
            <a:endParaRPr lang="en-US" sz="3800" dirty="0">
              <a:solidFill>
                <a:srgbClr val="7F4890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4" y="0"/>
            <a:ext cx="9135611" cy="6858000"/>
          </a:xfrm>
          <a:prstGeom prst="rect">
            <a:avLst/>
          </a:prstGeom>
        </p:spPr>
      </p:pic>
      <p:pic>
        <p:nvPicPr>
          <p:cNvPr id="18" name="Picture 17" descr="spot.gi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555" t="32553" r="31778" b="29149"/>
          <a:stretch>
            <a:fillRect/>
          </a:stretch>
        </p:blipFill>
        <p:spPr>
          <a:xfrm>
            <a:off x="533400" y="292100"/>
            <a:ext cx="1652693" cy="15494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32559" y="584200"/>
            <a:ext cx="984633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100" dirty="0" smtClean="0">
                <a:solidFill>
                  <a:schemeClr val="bg1"/>
                </a:solidFill>
                <a:latin typeface="Arial"/>
                <a:cs typeface="Arial"/>
              </a:rPr>
              <a:t>S6</a:t>
            </a:r>
            <a:endParaRPr lang="en-US" sz="5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97193" y="658456"/>
            <a:ext cx="7042612" cy="67710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800" dirty="0" smtClean="0">
                <a:solidFill>
                  <a:srgbClr val="7F4890"/>
                </a:solidFill>
                <a:latin typeface="Trebuchet MS"/>
                <a:cs typeface="Trebuchet MS"/>
              </a:rPr>
              <a:t>Master repository for…</a:t>
            </a:r>
          </a:p>
        </p:txBody>
      </p:sp>
      <p:sp>
        <p:nvSpPr>
          <p:cNvPr id="8" name="Rectangle 7"/>
          <p:cNvSpPr/>
          <p:nvPr/>
        </p:nvSpPr>
        <p:spPr>
          <a:xfrm>
            <a:off x="3252893" y="2019300"/>
            <a:ext cx="45720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UI wireframes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CSS file and strict version control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Image/sprite library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Best coding practices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UI style guide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UI layout templates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UI controls</a:t>
            </a:r>
          </a:p>
          <a:p>
            <a:endParaRPr lang="en-US" sz="2000" b="1" dirty="0" smtClean="0"/>
          </a:p>
          <a:p>
            <a:endParaRPr lang="en-US" sz="2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8" name="Picture 17" descr="spot.gi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555" t="32553" r="31778" b="29149"/>
          <a:stretch>
            <a:fillRect/>
          </a:stretch>
        </p:blipFill>
        <p:spPr>
          <a:xfrm>
            <a:off x="201507" y="168907"/>
            <a:ext cx="1652693" cy="1549400"/>
          </a:xfrm>
          <a:prstGeom prst="rect">
            <a:avLst/>
          </a:prstGeom>
          <a:effectLst>
            <a:outerShdw blurRad="355600" dist="38100" dir="2700000">
              <a:srgbClr val="000000"/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449866" y="461007"/>
            <a:ext cx="1037113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100" dirty="0" smtClean="0">
                <a:solidFill>
                  <a:schemeClr val="bg1"/>
                </a:solidFill>
                <a:latin typeface="Arial"/>
                <a:cs typeface="Arial"/>
              </a:rPr>
              <a:t>C7</a:t>
            </a:r>
            <a:endParaRPr lang="en-US" sz="5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63700" y="630453"/>
            <a:ext cx="7042612" cy="67710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800" dirty="0" smtClean="0">
                <a:solidFill>
                  <a:schemeClr val="bg1"/>
                </a:solidFill>
                <a:latin typeface="Trebuchet MS"/>
                <a:cs typeface="Trebuchet MS"/>
              </a:rPr>
              <a:t>Lack of communication</a:t>
            </a:r>
            <a:endParaRPr lang="en-US" sz="38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4" y="0"/>
            <a:ext cx="913561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34358" y="619984"/>
            <a:ext cx="6836005" cy="75405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4300" dirty="0" smtClean="0">
                <a:solidFill>
                  <a:srgbClr val="7F4890"/>
                </a:solidFill>
                <a:latin typeface="Trebuchet MS"/>
                <a:cs typeface="Trebuchet MS"/>
              </a:rPr>
              <a:t>I will talk about…</a:t>
            </a:r>
            <a:endParaRPr lang="en-US" sz="4300" dirty="0">
              <a:solidFill>
                <a:srgbClr val="7F4890"/>
              </a:solidFill>
              <a:latin typeface="Trebuchet MS"/>
              <a:cs typeface="Trebuchet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34359" y="2711018"/>
            <a:ext cx="1965032" cy="877163"/>
          </a:xfrm>
          <a:prstGeom prst="rect">
            <a:avLst/>
          </a:prstGeom>
          <a:noFill/>
          <a:effectLst>
            <a:glow rad="63500">
              <a:schemeClr val="accent1">
                <a:alpha val="75000"/>
              </a:schemeClr>
            </a:glow>
            <a:outerShdw blurRad="50800" dist="38100" dir="2700000" algn="br">
              <a:srgbClr val="000000">
                <a:alpha val="43000"/>
              </a:srgbClr>
            </a:outerShdw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5100" b="1" dirty="0" smtClean="0">
                <a:solidFill>
                  <a:schemeClr val="bg1"/>
                </a:solidFill>
                <a:latin typeface="Arial"/>
                <a:cs typeface="Arial"/>
              </a:rPr>
              <a:t>SDLC</a:t>
            </a:r>
            <a:endParaRPr lang="en-US" sz="51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74458" y="4357132"/>
            <a:ext cx="1859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design solutions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rot="5400000">
            <a:off x="4764245" y="3600694"/>
            <a:ext cx="623405" cy="1588"/>
          </a:xfrm>
          <a:prstGeom prst="line">
            <a:avLst/>
          </a:prstGeom>
          <a:ln w="3175" cap="flat" cmpd="sng" algn="ctr">
            <a:solidFill>
              <a:schemeClr val="accent4">
                <a:lumMod val="75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>
            <a:off x="3921370" y="2642944"/>
            <a:ext cx="1602884" cy="1588"/>
          </a:xfrm>
          <a:prstGeom prst="line">
            <a:avLst/>
          </a:prstGeom>
          <a:ln w="3175" cap="flat" cmpd="sng" algn="ctr">
            <a:solidFill>
              <a:schemeClr val="accent4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5400000">
            <a:off x="5055830" y="3790915"/>
            <a:ext cx="1005433" cy="1588"/>
          </a:xfrm>
          <a:prstGeom prst="line">
            <a:avLst/>
          </a:prstGeom>
          <a:ln w="3175" cap="flat" cmpd="sng" algn="ctr">
            <a:solidFill>
              <a:schemeClr val="accent4">
                <a:lumMod val="75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5400000">
            <a:off x="5325439" y="3975034"/>
            <a:ext cx="1288304" cy="1588"/>
          </a:xfrm>
          <a:prstGeom prst="line">
            <a:avLst/>
          </a:prstGeom>
          <a:ln w="3175" cap="flat" cmpd="sng" algn="ctr">
            <a:solidFill>
              <a:schemeClr val="accent4">
                <a:lumMod val="75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972758" y="2711018"/>
            <a:ext cx="2812341" cy="877163"/>
          </a:xfrm>
          <a:prstGeom prst="rect">
            <a:avLst/>
          </a:prstGeom>
          <a:noFill/>
          <a:effectLst>
            <a:glow rad="63500">
              <a:schemeClr val="accent1">
                <a:alpha val="75000"/>
              </a:schemeClr>
            </a:glow>
            <a:outerShdw blurRad="50800" dist="38100" dir="2700000" algn="br">
              <a:srgbClr val="000000">
                <a:alpha val="43000"/>
              </a:srgbClr>
            </a:outerShdw>
            <a:reflection stA="0" endPos="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5100" b="1" dirty="0" smtClean="0">
                <a:solidFill>
                  <a:schemeClr val="bg1"/>
                </a:solidFill>
                <a:latin typeface="Arial"/>
                <a:cs typeface="Arial"/>
              </a:rPr>
              <a:t>CLDS</a:t>
            </a:r>
            <a:endParaRPr lang="en-US" sz="51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442658" y="4000500"/>
            <a:ext cx="1859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learnings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4960058" y="3643868"/>
            <a:ext cx="1859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4" y="0"/>
            <a:ext cx="9135611" cy="6858000"/>
          </a:xfrm>
          <a:prstGeom prst="rect">
            <a:avLst/>
          </a:prstGeom>
        </p:spPr>
      </p:pic>
      <p:pic>
        <p:nvPicPr>
          <p:cNvPr id="18" name="Picture 17" descr="spot.gi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555" t="32553" r="31778" b="29149"/>
          <a:stretch>
            <a:fillRect/>
          </a:stretch>
        </p:blipFill>
        <p:spPr>
          <a:xfrm>
            <a:off x="533400" y="292100"/>
            <a:ext cx="1652693" cy="15494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32559" y="584200"/>
            <a:ext cx="912141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100" dirty="0" smtClean="0">
                <a:solidFill>
                  <a:schemeClr val="bg1"/>
                </a:solidFill>
                <a:latin typeface="Arial"/>
                <a:cs typeface="Arial"/>
              </a:rPr>
              <a:t>L7</a:t>
            </a:r>
            <a:endParaRPr lang="en-US" sz="5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97193" y="658456"/>
            <a:ext cx="7042612" cy="67710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800" dirty="0" smtClean="0">
                <a:solidFill>
                  <a:srgbClr val="7F4890"/>
                </a:solidFill>
                <a:latin typeface="Trebuchet MS"/>
                <a:cs typeface="Trebuchet MS"/>
              </a:rPr>
              <a:t>  Development teams…</a:t>
            </a:r>
            <a:endParaRPr lang="en-US" sz="3800" dirty="0">
              <a:solidFill>
                <a:srgbClr val="7F4890"/>
              </a:solidFill>
              <a:latin typeface="Trebuchet MS"/>
              <a:cs typeface="Trebuchet M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52893" y="2019300"/>
            <a:ext cx="4572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Re-invent the solutions NOT reuse 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Do not share hacked solutions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Deviate from standard practices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Drop features instead of solving them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4" y="0"/>
            <a:ext cx="9135611" cy="6858000"/>
          </a:xfrm>
          <a:prstGeom prst="rect">
            <a:avLst/>
          </a:prstGeom>
        </p:spPr>
      </p:pic>
      <p:pic>
        <p:nvPicPr>
          <p:cNvPr id="18" name="Picture 17" descr="spot.gi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555" t="32553" r="31778" b="29149"/>
          <a:stretch>
            <a:fillRect/>
          </a:stretch>
        </p:blipFill>
        <p:spPr>
          <a:xfrm>
            <a:off x="533400" y="292100"/>
            <a:ext cx="1652693" cy="15494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32559" y="584200"/>
            <a:ext cx="984633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100" dirty="0" smtClean="0">
                <a:solidFill>
                  <a:schemeClr val="bg1"/>
                </a:solidFill>
                <a:latin typeface="Arial"/>
                <a:cs typeface="Arial"/>
              </a:rPr>
              <a:t>S7</a:t>
            </a:r>
            <a:endParaRPr lang="en-US" sz="5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97192" y="681539"/>
            <a:ext cx="7504007" cy="63094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600" dirty="0" smtClean="0">
                <a:solidFill>
                  <a:srgbClr val="7F4890"/>
                </a:solidFill>
                <a:latin typeface="Trebuchet MS"/>
                <a:cs typeface="Trebuchet MS"/>
              </a:rPr>
              <a:t>Set</a:t>
            </a:r>
            <a:r>
              <a:rPr lang="en-US" sz="3400" dirty="0" smtClean="0">
                <a:solidFill>
                  <a:srgbClr val="7F4890"/>
                </a:solidFill>
                <a:latin typeface="Trebuchet MS"/>
                <a:cs typeface="Trebuchet MS"/>
              </a:rPr>
              <a:t> communication </a:t>
            </a:r>
            <a:r>
              <a:rPr lang="en-US" sz="2600" dirty="0" smtClean="0">
                <a:solidFill>
                  <a:srgbClr val="7F4890"/>
                </a:solidFill>
                <a:latin typeface="Trebuchet MS"/>
                <a:cs typeface="Trebuchet MS"/>
              </a:rPr>
              <a:t>channels…</a:t>
            </a:r>
            <a:endParaRPr lang="en-US" sz="2600" dirty="0">
              <a:solidFill>
                <a:srgbClr val="7F4890"/>
              </a:solidFill>
              <a:latin typeface="Trebuchet MS"/>
              <a:cs typeface="Trebuchet MS"/>
            </a:endParaRPr>
          </a:p>
        </p:txBody>
      </p:sp>
      <p:sp>
        <p:nvSpPr>
          <p:cNvPr id="6" name="Magnetic Disk 5"/>
          <p:cNvSpPr/>
          <p:nvPr/>
        </p:nvSpPr>
        <p:spPr>
          <a:xfrm>
            <a:off x="4159719" y="2095500"/>
            <a:ext cx="1993900" cy="1295400"/>
          </a:xfrm>
          <a:prstGeom prst="flowChartMagneticDisk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515319" y="2112198"/>
            <a:ext cx="1228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7F4890"/>
                </a:solidFill>
              </a:rPr>
              <a:t>Core team</a:t>
            </a:r>
            <a:endParaRPr lang="en-US" b="1" i="1" dirty="0">
              <a:solidFill>
                <a:srgbClr val="7F489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2681015" y="3860800"/>
            <a:ext cx="1123104" cy="8953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Dev 1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4045419" y="4330700"/>
            <a:ext cx="1123104" cy="8953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Dev 2</a:t>
            </a: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5511423" y="4254500"/>
            <a:ext cx="1123104" cy="8953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Dev 3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6863127" y="3644900"/>
            <a:ext cx="1123104" cy="8953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Dev 4</a:t>
            </a:r>
            <a:endParaRPr lang="en-US" dirty="0"/>
          </a:p>
        </p:txBody>
      </p:sp>
      <p:sp>
        <p:nvSpPr>
          <p:cNvPr id="15" name="Striped Right Arrow 14"/>
          <p:cNvSpPr/>
          <p:nvPr/>
        </p:nvSpPr>
        <p:spPr>
          <a:xfrm rot="2469319">
            <a:off x="6656751" y="3342340"/>
            <a:ext cx="412750" cy="248166"/>
          </a:xfrm>
          <a:prstGeom prst="striped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triped Right Arrow 15"/>
          <p:cNvSpPr/>
          <p:nvPr/>
        </p:nvSpPr>
        <p:spPr>
          <a:xfrm rot="4838807">
            <a:off x="5698065" y="3648458"/>
            <a:ext cx="412750" cy="248166"/>
          </a:xfrm>
          <a:prstGeom prst="striped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triped Right Arrow 16"/>
          <p:cNvSpPr/>
          <p:nvPr/>
        </p:nvSpPr>
        <p:spPr>
          <a:xfrm rot="6049891">
            <a:off x="4585594" y="3725299"/>
            <a:ext cx="412750" cy="248166"/>
          </a:xfrm>
          <a:prstGeom prst="striped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triped Right Arrow 19"/>
          <p:cNvSpPr/>
          <p:nvPr/>
        </p:nvSpPr>
        <p:spPr>
          <a:xfrm rot="7930688">
            <a:off x="3597744" y="3489048"/>
            <a:ext cx="412750" cy="248166"/>
          </a:xfrm>
          <a:prstGeom prst="striped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Left-Right Arrow 21"/>
          <p:cNvSpPr/>
          <p:nvPr/>
        </p:nvSpPr>
        <p:spPr>
          <a:xfrm>
            <a:off x="2833415" y="2616200"/>
            <a:ext cx="1201226" cy="405368"/>
          </a:xfrm>
          <a:prstGeom prst="left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348527" y="2494230"/>
            <a:ext cx="171188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i="1" dirty="0" smtClean="0">
                <a:solidFill>
                  <a:srgbClr val="7F4890"/>
                </a:solidFill>
              </a:rPr>
              <a:t>UI style guide</a:t>
            </a:r>
          </a:p>
          <a:p>
            <a:r>
              <a:rPr lang="en-US" sz="1000" b="1" i="1" dirty="0" smtClean="0">
                <a:solidFill>
                  <a:srgbClr val="7F4890"/>
                </a:solidFill>
              </a:rPr>
              <a:t>Master CSS</a:t>
            </a:r>
          </a:p>
          <a:p>
            <a:r>
              <a:rPr lang="en-US" sz="1000" b="1" i="1" dirty="0" smtClean="0">
                <a:solidFill>
                  <a:srgbClr val="7F4890"/>
                </a:solidFill>
              </a:rPr>
              <a:t>Sprite/images</a:t>
            </a:r>
          </a:p>
          <a:p>
            <a:r>
              <a:rPr lang="en-US" sz="1000" b="1" i="1" dirty="0" smtClean="0">
                <a:solidFill>
                  <a:srgbClr val="7F4890"/>
                </a:solidFill>
              </a:rPr>
              <a:t>UI layout templates</a:t>
            </a:r>
          </a:p>
          <a:p>
            <a:r>
              <a:rPr lang="en-US" sz="1000" b="1" i="1" dirty="0" smtClean="0">
                <a:solidFill>
                  <a:srgbClr val="7F4890"/>
                </a:solidFill>
              </a:rPr>
              <a:t>UI controls</a:t>
            </a:r>
          </a:p>
        </p:txBody>
      </p:sp>
      <p:sp>
        <p:nvSpPr>
          <p:cNvPr id="27" name="Curved Left Arrow 26"/>
          <p:cNvSpPr/>
          <p:nvPr/>
        </p:nvSpPr>
        <p:spPr>
          <a:xfrm rot="20327015" flipH="1">
            <a:off x="846344" y="3235990"/>
            <a:ext cx="1563793" cy="2022386"/>
          </a:xfrm>
          <a:prstGeom prst="curvedLeftArrow">
            <a:avLst>
              <a:gd name="adj1" fmla="val 15814"/>
              <a:gd name="adj2" fmla="val 50000"/>
              <a:gd name="adj3" fmla="val 3367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1634111" y="2341830"/>
            <a:ext cx="1123104" cy="89535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UX team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 rot="19191796">
            <a:off x="531423" y="3509638"/>
            <a:ext cx="15305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accent2">
                    <a:lumMod val="50000"/>
                  </a:schemeClr>
                </a:solidFill>
              </a:rPr>
              <a:t>Special requirements</a:t>
            </a:r>
            <a:endParaRPr lang="en-US" sz="1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646833" y="3370565"/>
            <a:ext cx="9925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accent4">
                    <a:lumMod val="75000"/>
                  </a:schemeClr>
                </a:solidFill>
              </a:rPr>
              <a:t>Regular flow</a:t>
            </a:r>
            <a:endParaRPr lang="en-US" sz="12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DEB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</a:blip>
          <a:srcRect t="14354" b="12281"/>
          <a:stretch>
            <a:fillRect/>
          </a:stretch>
        </p:blipFill>
        <p:spPr>
          <a:xfrm>
            <a:off x="2150494" y="2071821"/>
            <a:ext cx="5037706" cy="369592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821792" y="6083300"/>
            <a:ext cx="35004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Contact: </a:t>
            </a:r>
            <a:r>
              <a:rPr lang="en-US" i="1" dirty="0" smtClean="0">
                <a:solidFill>
                  <a:srgbClr val="8E51A2"/>
                </a:solidFill>
              </a:rPr>
              <a:t>ashutoshk77@yahoo.com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4" y="0"/>
            <a:ext cx="9135611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13778"/>
          <a:stretch>
            <a:fillRect/>
          </a:stretch>
        </p:blipFill>
        <p:spPr>
          <a:xfrm>
            <a:off x="2264526" y="4864100"/>
            <a:ext cx="1733928" cy="1993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alphaModFix/>
            <a:lum bright="3000"/>
          </a:blip>
          <a:srcRect l="10566" t="13778" r="7648"/>
          <a:stretch>
            <a:fillRect/>
          </a:stretch>
        </p:blipFill>
        <p:spPr>
          <a:xfrm>
            <a:off x="4165600" y="3125993"/>
            <a:ext cx="2654300" cy="37320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13778"/>
          <a:stretch>
            <a:fillRect/>
          </a:stretch>
        </p:blipFill>
        <p:spPr>
          <a:xfrm>
            <a:off x="6985000" y="4838976"/>
            <a:ext cx="1755776" cy="20190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13778"/>
          <a:stretch>
            <a:fillRect/>
          </a:stretch>
        </p:blipFill>
        <p:spPr>
          <a:xfrm>
            <a:off x="388665" y="4838976"/>
            <a:ext cx="1733928" cy="19939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36600" y="4581386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Business</a:t>
            </a:r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2525321" y="4619486"/>
            <a:ext cx="11238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Technology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7237021" y="4581386"/>
            <a:ext cx="13084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Development</a:t>
            </a:r>
            <a:endParaRPr lang="en-US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4054531" y="2650139"/>
            <a:ext cx="2906640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 smtClean="0">
                <a:solidFill>
                  <a:srgbClr val="7F4890"/>
                </a:solidFill>
              </a:rPr>
              <a:t>UserXperience</a:t>
            </a:r>
            <a:endParaRPr lang="en-US" sz="3500" b="1" dirty="0">
              <a:solidFill>
                <a:srgbClr val="7F489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534358" y="612290"/>
            <a:ext cx="6836005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4400" dirty="0" smtClean="0">
                <a:solidFill>
                  <a:srgbClr val="7F4890"/>
                </a:solidFill>
                <a:latin typeface="Trebuchet MS"/>
                <a:cs typeface="Trebuchet MS"/>
              </a:rPr>
              <a:t> My perspective…</a:t>
            </a:r>
            <a:endParaRPr lang="en-US" sz="4300" dirty="0">
              <a:solidFill>
                <a:srgbClr val="7F4890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4" y="0"/>
            <a:ext cx="9135611" cy="6858000"/>
          </a:xfrm>
          <a:prstGeom prst="rect">
            <a:avLst/>
          </a:prstGeom>
        </p:spPr>
      </p:pic>
      <p:sp>
        <p:nvSpPr>
          <p:cNvPr id="24" name="Oval 39"/>
          <p:cNvSpPr>
            <a:spLocks noChangeArrowheads="1"/>
          </p:cNvSpPr>
          <p:nvPr/>
        </p:nvSpPr>
        <p:spPr bwMode="auto">
          <a:xfrm>
            <a:off x="1770063" y="1617663"/>
            <a:ext cx="2497137" cy="2497137"/>
          </a:xfrm>
          <a:prstGeom prst="ellipse">
            <a:avLst/>
          </a:prstGeom>
          <a:solidFill>
            <a:srgbClr val="FFFFFF">
              <a:alpha val="54000"/>
            </a:srgbClr>
          </a:solidFill>
          <a:ln w="28575">
            <a:solidFill>
              <a:srgbClr val="FF6600"/>
            </a:solidFill>
            <a:prstDash val="sysDot"/>
            <a:round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097193" y="353656"/>
            <a:ext cx="7042612" cy="67710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800" dirty="0" smtClean="0">
                <a:solidFill>
                  <a:srgbClr val="7F4890"/>
                </a:solidFill>
                <a:latin typeface="Trebuchet MS"/>
                <a:cs typeface="Trebuchet MS"/>
              </a:rPr>
              <a:t>Why User Experience ?</a:t>
            </a:r>
          </a:p>
        </p:txBody>
      </p:sp>
      <p:sp>
        <p:nvSpPr>
          <p:cNvPr id="14" name="Text Box 43"/>
          <p:cNvSpPr txBox="1">
            <a:spLocks noChangeArrowheads="1"/>
          </p:cNvSpPr>
          <p:nvPr/>
        </p:nvSpPr>
        <p:spPr bwMode="auto">
          <a:xfrm>
            <a:off x="2478945" y="2545537"/>
            <a:ext cx="807913" cy="55399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smtClean="0">
                <a:solidFill>
                  <a:srgbClr val="7F7F7F"/>
                </a:solidFill>
              </a:rPr>
              <a:t>Business</a:t>
            </a:r>
          </a:p>
          <a:p>
            <a:pPr algn="ctr"/>
            <a:r>
              <a:rPr lang="en-US" dirty="0" smtClean="0">
                <a:solidFill>
                  <a:srgbClr val="7F7F7F"/>
                </a:solidFill>
              </a:rPr>
              <a:t>Needs</a:t>
            </a:r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15" name="Oval 38"/>
          <p:cNvSpPr>
            <a:spLocks noChangeArrowheads="1"/>
          </p:cNvSpPr>
          <p:nvPr/>
        </p:nvSpPr>
        <p:spPr bwMode="auto">
          <a:xfrm>
            <a:off x="4938713" y="1481892"/>
            <a:ext cx="2497137" cy="2497137"/>
          </a:xfrm>
          <a:prstGeom prst="ellipse">
            <a:avLst/>
          </a:prstGeom>
          <a:solidFill>
            <a:srgbClr val="F3F3F3">
              <a:alpha val="63136"/>
            </a:srgbClr>
          </a:solidFill>
          <a:ln w="28575">
            <a:solidFill>
              <a:srgbClr val="FF6600"/>
            </a:solidFill>
            <a:prstDash val="sysDot"/>
            <a:round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" name="Oval 40"/>
          <p:cNvSpPr>
            <a:spLocks noChangeArrowheads="1"/>
          </p:cNvSpPr>
          <p:nvPr/>
        </p:nvSpPr>
        <p:spPr bwMode="auto">
          <a:xfrm>
            <a:off x="3444875" y="4116388"/>
            <a:ext cx="2497138" cy="2497137"/>
          </a:xfrm>
          <a:prstGeom prst="ellipse">
            <a:avLst/>
          </a:prstGeom>
          <a:solidFill>
            <a:srgbClr val="FFFFFF">
              <a:alpha val="51000"/>
            </a:srgbClr>
          </a:solidFill>
          <a:ln w="28575">
            <a:solidFill>
              <a:srgbClr val="FF6600"/>
            </a:solidFill>
            <a:prstDash val="sysDot"/>
            <a:round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" name="Text Box 41"/>
          <p:cNvSpPr txBox="1">
            <a:spLocks noChangeArrowheads="1"/>
          </p:cNvSpPr>
          <p:nvPr/>
        </p:nvSpPr>
        <p:spPr bwMode="auto">
          <a:xfrm>
            <a:off x="4209902" y="5321300"/>
            <a:ext cx="981376" cy="55399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smtClean="0">
                <a:solidFill>
                  <a:srgbClr val="7F7F7F"/>
                </a:solidFill>
              </a:rPr>
              <a:t>Functional</a:t>
            </a:r>
          </a:p>
          <a:p>
            <a:pPr algn="ctr"/>
            <a:r>
              <a:rPr lang="en-US" dirty="0" smtClean="0">
                <a:solidFill>
                  <a:srgbClr val="7F7F7F"/>
                </a:solidFill>
              </a:rPr>
              <a:t>Needs</a:t>
            </a:r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21" name="Text Box 42"/>
          <p:cNvSpPr txBox="1">
            <a:spLocks noChangeArrowheads="1"/>
          </p:cNvSpPr>
          <p:nvPr/>
        </p:nvSpPr>
        <p:spPr bwMode="auto">
          <a:xfrm>
            <a:off x="5714569" y="2319338"/>
            <a:ext cx="1056554" cy="55399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Technology</a:t>
            </a:r>
          </a:p>
          <a:p>
            <a:pPr algn="ctr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Constraints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6" name="Oval 37"/>
          <p:cNvSpPr>
            <a:spLocks noChangeArrowheads="1"/>
          </p:cNvSpPr>
          <p:nvPr/>
        </p:nvSpPr>
        <p:spPr bwMode="auto">
          <a:xfrm>
            <a:off x="3430588" y="2420938"/>
            <a:ext cx="2497137" cy="2497137"/>
          </a:xfrm>
          <a:prstGeom prst="ellipse">
            <a:avLst/>
          </a:prstGeom>
          <a:solidFill>
            <a:schemeClr val="bg1">
              <a:alpha val="94000"/>
            </a:schemeClr>
          </a:solidFill>
          <a:ln w="28575">
            <a:solidFill>
              <a:srgbClr val="B2B2B2"/>
            </a:solidFill>
            <a:round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7" name="Picture 36" descr="12140852111836069414computer%2520user%2520outline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67213" y="2947988"/>
            <a:ext cx="609600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ectangle 44"/>
          <p:cNvSpPr>
            <a:spLocks noChangeArrowheads="1"/>
          </p:cNvSpPr>
          <p:nvPr/>
        </p:nvSpPr>
        <p:spPr bwMode="auto">
          <a:xfrm>
            <a:off x="3970338" y="3841750"/>
            <a:ext cx="1590675" cy="2444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i="1" dirty="0">
                <a:solidFill>
                  <a:srgbClr val="FF9900"/>
                </a:solidFill>
              </a:rPr>
              <a:t>User Experience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 l="-153" r="17077"/>
          <a:stretch>
            <a:fillRect/>
          </a:stretch>
        </p:blipFill>
        <p:spPr>
          <a:xfrm>
            <a:off x="0" y="-21191"/>
            <a:ext cx="9144000" cy="6879191"/>
          </a:xfrm>
          <a:prstGeom prst="rect">
            <a:avLst/>
          </a:prstGeom>
        </p:spPr>
      </p:pic>
      <p:pic>
        <p:nvPicPr>
          <p:cNvPr id="18" name="Picture 17" descr="spot.gi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555" t="32553" r="31778" b="29149"/>
          <a:stretch>
            <a:fillRect/>
          </a:stretch>
        </p:blipFill>
        <p:spPr>
          <a:xfrm>
            <a:off x="533400" y="292100"/>
            <a:ext cx="1652693" cy="1549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33693" y="658456"/>
            <a:ext cx="7042612" cy="67710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800" dirty="0" smtClean="0">
                <a:solidFill>
                  <a:srgbClr val="7F4890"/>
                </a:solidFill>
                <a:latin typeface="Trebuchet MS"/>
                <a:cs typeface="Trebuchet MS"/>
              </a:rPr>
              <a:t>Challenges means… </a:t>
            </a:r>
            <a:endParaRPr lang="en-US" sz="3800" dirty="0">
              <a:solidFill>
                <a:srgbClr val="7F4890"/>
              </a:solidFill>
              <a:latin typeface="Trebuchet MS"/>
              <a:cs typeface="Trebuchet M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020993" y="2489200"/>
            <a:ext cx="4572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Unclear understanding of expectations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+</a:t>
            </a:r>
          </a:p>
          <a:p>
            <a:r>
              <a:rPr lang="en-US" sz="2000" b="1" dirty="0" smtClean="0"/>
              <a:t>Compromised user experience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+</a:t>
            </a:r>
          </a:p>
          <a:p>
            <a:r>
              <a:rPr lang="en-US" sz="2000" b="1" dirty="0" smtClean="0"/>
              <a:t>Stretched development timelines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+</a:t>
            </a:r>
          </a:p>
          <a:p>
            <a:r>
              <a:rPr lang="en-US" sz="2000" b="1" dirty="0" smtClean="0"/>
              <a:t>Multiple quality review cycles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=</a:t>
            </a:r>
          </a:p>
          <a:p>
            <a:r>
              <a:rPr lang="en-US" sz="2000" b="1" dirty="0" smtClean="0"/>
              <a:t>Increased development cost</a:t>
            </a:r>
            <a:endParaRPr lang="en-US" sz="2000" b="1" dirty="0"/>
          </a:p>
        </p:txBody>
      </p:sp>
      <p:sp>
        <p:nvSpPr>
          <p:cNvPr id="14" name="Rectangle 13"/>
          <p:cNvSpPr/>
          <p:nvPr/>
        </p:nvSpPr>
        <p:spPr>
          <a:xfrm>
            <a:off x="1155700" y="1811466"/>
            <a:ext cx="41766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/>
              <a:t>Things with a sense of difficulty…such as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rcRect l="3537" r="8669"/>
          <a:stretch>
            <a:fillRect/>
          </a:stretch>
        </p:blipFill>
        <p:spPr>
          <a:xfrm>
            <a:off x="0" y="0"/>
            <a:ext cx="9139805" cy="6858000"/>
          </a:xfrm>
          <a:prstGeom prst="rect">
            <a:avLst/>
          </a:prstGeom>
        </p:spPr>
      </p:pic>
      <p:pic>
        <p:nvPicPr>
          <p:cNvPr id="18" name="Picture 17" descr="spot.gi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555" t="32553" r="31778" b="29149"/>
          <a:stretch>
            <a:fillRect/>
          </a:stretch>
        </p:blipFill>
        <p:spPr>
          <a:xfrm>
            <a:off x="201507" y="168907"/>
            <a:ext cx="1652693" cy="1549400"/>
          </a:xfrm>
          <a:prstGeom prst="rect">
            <a:avLst/>
          </a:prstGeom>
          <a:effectLst>
            <a:outerShdw blurRad="355600" dist="38100" dir="2700000">
              <a:srgbClr val="000000"/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449866" y="461007"/>
            <a:ext cx="1037113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100" dirty="0" smtClean="0">
                <a:solidFill>
                  <a:schemeClr val="bg1"/>
                </a:solidFill>
                <a:latin typeface="Arial"/>
                <a:cs typeface="Arial"/>
              </a:rPr>
              <a:t>C1</a:t>
            </a:r>
            <a:endParaRPr lang="en-US" sz="5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63700" y="516153"/>
            <a:ext cx="7708900" cy="67710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Trebuchet MS"/>
                <a:cs typeface="Trebuchet MS"/>
              </a:rPr>
              <a:t>Keeping</a:t>
            </a:r>
            <a:r>
              <a:rPr lang="en-US" sz="3800" dirty="0" smtClean="0">
                <a:solidFill>
                  <a:schemeClr val="bg1"/>
                </a:solidFill>
                <a:latin typeface="Trebuchet MS"/>
                <a:cs typeface="Trebuchet MS"/>
              </a:rPr>
              <a:t> stakeholders </a:t>
            </a:r>
            <a:r>
              <a:rPr lang="en-US" sz="2800" dirty="0" smtClean="0">
                <a:solidFill>
                  <a:schemeClr val="bg1"/>
                </a:solidFill>
                <a:latin typeface="Trebuchet MS"/>
                <a:cs typeface="Trebuchet MS"/>
              </a:rPr>
              <a:t>on the same page</a:t>
            </a:r>
            <a:endParaRPr lang="en-US" sz="28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4" y="0"/>
            <a:ext cx="9135611" cy="6858000"/>
          </a:xfrm>
          <a:prstGeom prst="rect">
            <a:avLst/>
          </a:prstGeom>
        </p:spPr>
      </p:pic>
      <p:pic>
        <p:nvPicPr>
          <p:cNvPr id="18" name="Picture 17" descr="spot.gi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555" t="32553" r="31778" b="29149"/>
          <a:stretch>
            <a:fillRect/>
          </a:stretch>
        </p:blipFill>
        <p:spPr>
          <a:xfrm>
            <a:off x="533400" y="292100"/>
            <a:ext cx="1652693" cy="15494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32559" y="584200"/>
            <a:ext cx="912141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100" dirty="0" smtClean="0">
                <a:solidFill>
                  <a:schemeClr val="bg1"/>
                </a:solidFill>
                <a:latin typeface="Arial"/>
                <a:cs typeface="Arial"/>
              </a:rPr>
              <a:t>L1</a:t>
            </a:r>
            <a:endParaRPr lang="en-US" sz="5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97193" y="658456"/>
            <a:ext cx="7042612" cy="67710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800" dirty="0" smtClean="0">
                <a:solidFill>
                  <a:srgbClr val="7F4890"/>
                </a:solidFill>
                <a:latin typeface="Trebuchet MS"/>
                <a:cs typeface="Trebuchet MS"/>
              </a:rPr>
              <a:t>Often teams…</a:t>
            </a:r>
            <a:endParaRPr lang="en-US" sz="3800" dirty="0">
              <a:solidFill>
                <a:srgbClr val="7F4890"/>
              </a:solidFill>
              <a:latin typeface="Trebuchet MS"/>
              <a:cs typeface="Trebuchet M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52892" y="2019300"/>
            <a:ext cx="500210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Get requirements as LIVE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Receive changing SCOPE (3&gt;5&gt;all browsers)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Focus on own SILOS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Lack understanding of product ECOSYSTEM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Have low understanding of USERS</a:t>
            </a:r>
          </a:p>
          <a:p>
            <a:endParaRPr lang="en-US" sz="2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4" y="0"/>
            <a:ext cx="9135611" cy="6858000"/>
          </a:xfrm>
          <a:prstGeom prst="rect">
            <a:avLst/>
          </a:prstGeom>
        </p:spPr>
      </p:pic>
      <p:pic>
        <p:nvPicPr>
          <p:cNvPr id="18" name="Picture 17" descr="spot.gi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555" t="32553" r="31778" b="29149"/>
          <a:stretch>
            <a:fillRect/>
          </a:stretch>
        </p:blipFill>
        <p:spPr>
          <a:xfrm>
            <a:off x="533400" y="292100"/>
            <a:ext cx="1652693" cy="15494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32559" y="584200"/>
            <a:ext cx="984633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100" dirty="0" smtClean="0">
                <a:solidFill>
                  <a:schemeClr val="bg1"/>
                </a:solidFill>
                <a:latin typeface="Arial"/>
                <a:cs typeface="Arial"/>
              </a:rPr>
              <a:t>S1</a:t>
            </a:r>
            <a:endParaRPr lang="en-US" sz="5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9" name="Group 3"/>
          <p:cNvGrpSpPr>
            <a:grpSpLocks/>
          </p:cNvGrpSpPr>
          <p:nvPr/>
        </p:nvGrpSpPr>
        <p:grpSpPr bwMode="auto">
          <a:xfrm>
            <a:off x="600075" y="2117725"/>
            <a:ext cx="7870825" cy="1068388"/>
            <a:chOff x="266" y="1098"/>
            <a:chExt cx="4958" cy="673"/>
          </a:xfrm>
        </p:grpSpPr>
        <p:sp>
          <p:nvSpPr>
            <p:cNvPr id="10" name="Oval 4"/>
            <p:cNvSpPr>
              <a:spLocks noChangeArrowheads="1"/>
            </p:cNvSpPr>
            <p:nvPr/>
          </p:nvSpPr>
          <p:spPr bwMode="auto">
            <a:xfrm>
              <a:off x="266" y="1098"/>
              <a:ext cx="1447" cy="673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lIns="90000" tIns="46800" rIns="90000" bIns="46800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400" b="1"/>
                <a:t>Business Needs</a:t>
              </a:r>
            </a:p>
            <a:p>
              <a:pPr algn="ctr"/>
              <a:r>
                <a:rPr lang="en-US" sz="1400"/>
                <a:t>Stakeholder Views</a:t>
              </a:r>
            </a:p>
          </p:txBody>
        </p:sp>
        <p:sp>
          <p:nvSpPr>
            <p:cNvPr id="12" name="Oval 5"/>
            <p:cNvSpPr>
              <a:spLocks noChangeArrowheads="1"/>
            </p:cNvSpPr>
            <p:nvPr/>
          </p:nvSpPr>
          <p:spPr bwMode="auto">
            <a:xfrm>
              <a:off x="2021" y="1098"/>
              <a:ext cx="1447" cy="673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lIns="90000" tIns="46800" rIns="90000" bIns="46800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400" b="1"/>
                <a:t>Competitive Review</a:t>
              </a:r>
              <a:r>
                <a:rPr lang="en-US" sz="1400"/>
                <a:t> </a:t>
              </a:r>
            </a:p>
            <a:p>
              <a:pPr algn="ctr"/>
              <a:r>
                <a:rPr lang="en-US" sz="1400"/>
                <a:t>Related Products</a:t>
              </a:r>
            </a:p>
          </p:txBody>
        </p:sp>
        <p:sp>
          <p:nvSpPr>
            <p:cNvPr id="13" name="Oval 6"/>
            <p:cNvSpPr>
              <a:spLocks noChangeArrowheads="1"/>
            </p:cNvSpPr>
            <p:nvPr/>
          </p:nvSpPr>
          <p:spPr bwMode="auto">
            <a:xfrm>
              <a:off x="3777" y="1098"/>
              <a:ext cx="1447" cy="673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lIns="90000" tIns="46800" rIns="90000" bIns="46800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400" b="1"/>
                <a:t>User Needs</a:t>
              </a:r>
            </a:p>
            <a:p>
              <a:pPr algn="ctr"/>
              <a:r>
                <a:rPr lang="en-US" sz="1400"/>
                <a:t>Data Gathering</a:t>
              </a:r>
            </a:p>
          </p:txBody>
        </p:sp>
      </p:grpSp>
      <p:sp>
        <p:nvSpPr>
          <p:cNvPr id="14" name="Oval 7"/>
          <p:cNvSpPr>
            <a:spLocks noChangeArrowheads="1"/>
          </p:cNvSpPr>
          <p:nvPr/>
        </p:nvSpPr>
        <p:spPr bwMode="auto">
          <a:xfrm>
            <a:off x="3362325" y="3736974"/>
            <a:ext cx="2297113" cy="1520825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90000" tIns="46800" rIns="90000" bIns="46800" anchor="ctr">
            <a:prstTxWarp prst="textNoShape">
              <a:avLst/>
            </a:prstTxWarp>
          </a:bodyPr>
          <a:lstStyle/>
          <a:p>
            <a:pPr algn="ctr"/>
            <a:r>
              <a:rPr lang="en-US"/>
              <a:t>Contract for Design</a:t>
            </a:r>
          </a:p>
        </p:txBody>
      </p:sp>
      <p:sp>
        <p:nvSpPr>
          <p:cNvPr id="15" name="Line 10"/>
          <p:cNvSpPr>
            <a:spLocks noChangeShapeType="1"/>
          </p:cNvSpPr>
          <p:nvPr/>
        </p:nvSpPr>
        <p:spPr bwMode="auto">
          <a:xfrm>
            <a:off x="2616200" y="3048000"/>
            <a:ext cx="1033463" cy="80645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lg" len="lg"/>
          </a:ln>
          <a:effectLst/>
        </p:spPr>
        <p:txBody>
          <a:bodyPr lIns="90000" tIns="46800" rIns="90000" bIns="4680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Line 11"/>
          <p:cNvSpPr>
            <a:spLocks noChangeShapeType="1"/>
          </p:cNvSpPr>
          <p:nvPr/>
        </p:nvSpPr>
        <p:spPr bwMode="auto">
          <a:xfrm rot="5888538">
            <a:off x="5352256" y="3037682"/>
            <a:ext cx="962025" cy="763588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lg" len="lg"/>
          </a:ln>
          <a:effectLst/>
        </p:spPr>
        <p:txBody>
          <a:bodyPr lIns="90000" tIns="46800" rIns="90000" bIns="4680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Line 12"/>
          <p:cNvSpPr>
            <a:spLocks noChangeShapeType="1"/>
          </p:cNvSpPr>
          <p:nvPr/>
        </p:nvSpPr>
        <p:spPr bwMode="auto">
          <a:xfrm rot="3096368">
            <a:off x="4283075" y="3294063"/>
            <a:ext cx="392113" cy="306387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lg" len="lg"/>
          </a:ln>
          <a:effectLst/>
        </p:spPr>
        <p:txBody>
          <a:bodyPr lIns="90000" tIns="46800" rIns="90000" bIns="4680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Oval 16"/>
          <p:cNvSpPr>
            <a:spLocks noChangeArrowheads="1"/>
          </p:cNvSpPr>
          <p:nvPr/>
        </p:nvSpPr>
        <p:spPr bwMode="auto">
          <a:xfrm>
            <a:off x="598488" y="2489200"/>
            <a:ext cx="306387" cy="306388"/>
          </a:xfrm>
          <a:prstGeom prst="ellipse">
            <a:avLst/>
          </a:prstGeom>
          <a:solidFill>
            <a:srgbClr val="FF6600"/>
          </a:solidFill>
          <a:ln w="25400">
            <a:noFill/>
            <a:round/>
            <a:headEnd/>
            <a:tailEnd/>
          </a:ln>
          <a:effectLst/>
        </p:spPr>
        <p:txBody>
          <a:bodyPr wrap="none" lIns="90000" tIns="46800" rIns="90000" bIns="46800" anchor="ctr">
            <a:prstTxWarp prst="textNoShape">
              <a:avLst/>
            </a:prstTxWarp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1" name="Oval 17"/>
          <p:cNvSpPr>
            <a:spLocks noChangeArrowheads="1"/>
          </p:cNvSpPr>
          <p:nvPr/>
        </p:nvSpPr>
        <p:spPr bwMode="auto">
          <a:xfrm>
            <a:off x="3382963" y="2506663"/>
            <a:ext cx="306387" cy="306387"/>
          </a:xfrm>
          <a:prstGeom prst="ellipse">
            <a:avLst/>
          </a:prstGeom>
          <a:solidFill>
            <a:srgbClr val="FF6600"/>
          </a:solidFill>
          <a:ln w="25400">
            <a:noFill/>
            <a:round/>
            <a:headEnd/>
            <a:tailEnd/>
          </a:ln>
          <a:effectLst/>
        </p:spPr>
        <p:txBody>
          <a:bodyPr wrap="none" lIns="90000" tIns="46800" rIns="90000" bIns="46800" anchor="ctr">
            <a:prstTxWarp prst="textNoShape">
              <a:avLst/>
            </a:prstTxWarp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2" name="Oval 18"/>
          <p:cNvSpPr>
            <a:spLocks noChangeArrowheads="1"/>
          </p:cNvSpPr>
          <p:nvPr/>
        </p:nvSpPr>
        <p:spPr bwMode="auto">
          <a:xfrm>
            <a:off x="6169025" y="2493963"/>
            <a:ext cx="306388" cy="306387"/>
          </a:xfrm>
          <a:prstGeom prst="ellipse">
            <a:avLst/>
          </a:prstGeom>
          <a:solidFill>
            <a:srgbClr val="FF6600"/>
          </a:solidFill>
          <a:ln w="25400">
            <a:noFill/>
            <a:round/>
            <a:headEnd/>
            <a:tailEnd/>
          </a:ln>
          <a:effectLst/>
        </p:spPr>
        <p:txBody>
          <a:bodyPr wrap="none" lIns="90000" tIns="46800" rIns="90000" bIns="46800" anchor="ctr">
            <a:prstTxWarp prst="textNoShape">
              <a:avLst/>
            </a:prstTxWarp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097193" y="658456"/>
            <a:ext cx="7042612" cy="67710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800" dirty="0" smtClean="0">
                <a:solidFill>
                  <a:srgbClr val="7F4890"/>
                </a:solidFill>
                <a:latin typeface="Trebuchet MS"/>
                <a:cs typeface="Trebuchet MS"/>
              </a:rPr>
              <a:t>State the design goal…</a:t>
            </a:r>
            <a:endParaRPr lang="en-US" sz="3800" dirty="0">
              <a:solidFill>
                <a:srgbClr val="7F4890"/>
              </a:solidFill>
              <a:latin typeface="Trebuchet MS"/>
              <a:cs typeface="Trebuchet M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04875" y="5706102"/>
            <a:ext cx="7042612" cy="4154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100" i="1" dirty="0" smtClean="0">
                <a:solidFill>
                  <a:schemeClr val="bg1">
                    <a:lumMod val="50000"/>
                  </a:schemeClr>
                </a:solidFill>
                <a:latin typeface="Times New Roman"/>
                <a:cs typeface="Times New Roman"/>
              </a:rPr>
              <a:t>“Defining problem is as important as solution itself”</a:t>
            </a:r>
            <a:endParaRPr lang="en-US" sz="2100" i="1" dirty="0">
              <a:solidFill>
                <a:schemeClr val="bg1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YBang_Fingerpr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175">
          <a:solidFill>
            <a:srgbClr val="000000"/>
          </a:solidFill>
        </a:ln>
      </a:spPr>
      <a:bodyPr rtlCol="0" anchor="t">
        <a:normAutofit/>
      </a:bodyPr>
      <a:lstStyle>
        <a:defPPr>
          <a:defRPr sz="1600" dirty="0" err="1" smtClean="0">
            <a:solidFill>
              <a:schemeClr val="tx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rgbClr val="00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noFill/>
        </a:ln>
      </a:spPr>
      <a:bodyPr wrap="square" rtlCol="0">
        <a:normAutofit/>
      </a:bodyPr>
      <a:lstStyle>
        <a:defPPr>
          <a:defRPr sz="1600" dirty="0" err="1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5661</TotalTime>
  <Words>838</Words>
  <Application>Microsoft Macintosh PowerPoint</Application>
  <PresentationFormat>On-screen Show (4:3)</PresentationFormat>
  <Paragraphs>308</Paragraphs>
  <Slides>32</Slides>
  <Notes>32</Notes>
  <HiddenSlides>0</HiddenSlides>
  <MMClips>0</MMClips>
  <ScaleCrop>false</ScaleCrop>
  <HeadingPairs>
    <vt:vector size="4" baseType="variant">
      <vt:variant>
        <vt:lpstr>Design Template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4" baseType="lpstr">
      <vt:lpstr>Office Theme</vt:lpstr>
      <vt:lpstr>YBang_Fingerprint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</vt:vector>
  </TitlesOfParts>
  <Manager/>
  <Company>Yahoo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Ashutosh Kumar</dc:creator>
  <cp:keywords/>
  <dc:description/>
  <cp:lastModifiedBy>Ashutosh Kumar</cp:lastModifiedBy>
  <cp:revision>198</cp:revision>
  <cp:lastPrinted>2011-04-25T11:41:18Z</cp:lastPrinted>
  <dcterms:created xsi:type="dcterms:W3CDTF">2011-07-16T03:51:26Z</dcterms:created>
  <dcterms:modified xsi:type="dcterms:W3CDTF">2011-07-16T03:54:26Z</dcterms:modified>
  <cp:category/>
</cp:coreProperties>
</file>